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2" r:id="rId1"/>
  </p:sldMasterIdLst>
  <p:notesMasterIdLst>
    <p:notesMasterId r:id="rId20"/>
  </p:notesMasterIdLst>
  <p:handoutMasterIdLst>
    <p:handoutMasterId r:id="rId21"/>
  </p:handoutMasterIdLst>
  <p:sldIdLst>
    <p:sldId id="256" r:id="rId2"/>
    <p:sldId id="287" r:id="rId3"/>
    <p:sldId id="280" r:id="rId4"/>
    <p:sldId id="281" r:id="rId5"/>
    <p:sldId id="286" r:id="rId6"/>
    <p:sldId id="264" r:id="rId7"/>
    <p:sldId id="282" r:id="rId8"/>
    <p:sldId id="283" r:id="rId9"/>
    <p:sldId id="257" r:id="rId10"/>
    <p:sldId id="288" r:id="rId11"/>
    <p:sldId id="269" r:id="rId12"/>
    <p:sldId id="273" r:id="rId13"/>
    <p:sldId id="274" r:id="rId14"/>
    <p:sldId id="279" r:id="rId15"/>
    <p:sldId id="271" r:id="rId16"/>
    <p:sldId id="261" r:id="rId17"/>
    <p:sldId id="289" r:id="rId18"/>
    <p:sldId id="265"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958" autoAdjust="0"/>
    <p:restoredTop sz="94660"/>
  </p:normalViewPr>
  <p:slideViewPr>
    <p:cSldViewPr snapToGrid="0">
      <p:cViewPr varScale="1">
        <p:scale>
          <a:sx n="92" d="100"/>
          <a:sy n="92" d="100"/>
        </p:scale>
        <p:origin x="-110" y="-12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A00D395-A5B9-4A81-A286-7650466803CD}" type="datetimeFigureOut">
              <a:rPr lang="en-US" smtClean="0"/>
              <a:pPr/>
              <a:t>2/25/2016</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63A500C-1B91-40FF-9E4C-B6DA75E6D77D}" type="slidenum">
              <a:rPr lang="en-US" smtClean="0"/>
              <a:pPr/>
              <a:t>‹#›</a:t>
            </a:fld>
            <a:endParaRPr lang="en-US" dirty="0"/>
          </a:p>
        </p:txBody>
      </p:sp>
    </p:spTree>
    <p:extLst>
      <p:ext uri="{BB962C8B-B14F-4D97-AF65-F5344CB8AC3E}">
        <p14:creationId xmlns="" xmlns:p14="http://schemas.microsoft.com/office/powerpoint/2010/main" val="2831478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340276E-CF45-4A24-911E-7CD2BF5651CA}" type="datetimeFigureOut">
              <a:rPr lang="en-US" smtClean="0"/>
              <a:pPr/>
              <a:t>2/25/2016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26ACF-DDAC-40E9-A913-80981B32B241}" type="slidenum">
              <a:rPr lang="en-US" smtClean="0"/>
              <a:pPr/>
              <a:t>‹#›</a:t>
            </a:fld>
            <a:endParaRPr lang="en-US" dirty="0"/>
          </a:p>
        </p:txBody>
      </p:sp>
    </p:spTree>
    <p:extLst>
      <p:ext uri="{BB962C8B-B14F-4D97-AF65-F5344CB8AC3E}">
        <p14:creationId xmlns="" xmlns:p14="http://schemas.microsoft.com/office/powerpoint/2010/main" val="4006707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26ACF-DDAC-40E9-A913-80981B32B241}" type="slidenum">
              <a:rPr lang="en-US" smtClean="0"/>
              <a:pPr/>
              <a:t>1</a:t>
            </a:fld>
            <a:endParaRPr lang="en-US" dirty="0"/>
          </a:p>
        </p:txBody>
      </p:sp>
    </p:spTree>
    <p:extLst>
      <p:ext uri="{BB962C8B-B14F-4D97-AF65-F5344CB8AC3E}">
        <p14:creationId xmlns="" xmlns:p14="http://schemas.microsoft.com/office/powerpoint/2010/main" val="1894817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26ACF-DDAC-40E9-A913-80981B32B241}" type="slidenum">
              <a:rPr lang="en-US" smtClean="0"/>
              <a:pPr/>
              <a:t>12</a:t>
            </a:fld>
            <a:endParaRPr lang="en-US" dirty="0"/>
          </a:p>
        </p:txBody>
      </p:sp>
    </p:spTree>
    <p:extLst>
      <p:ext uri="{BB962C8B-B14F-4D97-AF65-F5344CB8AC3E}">
        <p14:creationId xmlns="" xmlns:p14="http://schemas.microsoft.com/office/powerpoint/2010/main" val="4123695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26ACF-DDAC-40E9-A913-80981B32B241}" type="slidenum">
              <a:rPr lang="en-US" smtClean="0"/>
              <a:pPr/>
              <a:t>13</a:t>
            </a:fld>
            <a:endParaRPr lang="en-US" dirty="0"/>
          </a:p>
        </p:txBody>
      </p:sp>
    </p:spTree>
    <p:extLst>
      <p:ext uri="{BB962C8B-B14F-4D97-AF65-F5344CB8AC3E}">
        <p14:creationId xmlns="" xmlns:p14="http://schemas.microsoft.com/office/powerpoint/2010/main" val="3707413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26ACF-DDAC-40E9-A913-80981B32B241}" type="slidenum">
              <a:rPr lang="en-US" smtClean="0"/>
              <a:pPr/>
              <a:t>14</a:t>
            </a:fld>
            <a:endParaRPr lang="en-US" dirty="0"/>
          </a:p>
        </p:txBody>
      </p:sp>
    </p:spTree>
    <p:extLst>
      <p:ext uri="{BB962C8B-B14F-4D97-AF65-F5344CB8AC3E}">
        <p14:creationId xmlns="" xmlns:p14="http://schemas.microsoft.com/office/powerpoint/2010/main" val="3502027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26ACF-DDAC-40E9-A913-80981B32B241}" type="slidenum">
              <a:rPr lang="en-US" smtClean="0"/>
              <a:pPr/>
              <a:t>15</a:t>
            </a:fld>
            <a:endParaRPr lang="en-US" dirty="0"/>
          </a:p>
        </p:txBody>
      </p:sp>
    </p:spTree>
    <p:extLst>
      <p:ext uri="{BB962C8B-B14F-4D97-AF65-F5344CB8AC3E}">
        <p14:creationId xmlns="" xmlns:p14="http://schemas.microsoft.com/office/powerpoint/2010/main" val="455152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26ACF-DDAC-40E9-A913-80981B32B241}" type="slidenum">
              <a:rPr lang="en-US" smtClean="0"/>
              <a:pPr/>
              <a:t>16</a:t>
            </a:fld>
            <a:endParaRPr lang="en-US" dirty="0"/>
          </a:p>
        </p:txBody>
      </p:sp>
    </p:spTree>
    <p:extLst>
      <p:ext uri="{BB962C8B-B14F-4D97-AF65-F5344CB8AC3E}">
        <p14:creationId xmlns="" xmlns:p14="http://schemas.microsoft.com/office/powerpoint/2010/main" val="2637084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26ACF-DDAC-40E9-A913-80981B32B241}" type="slidenum">
              <a:rPr lang="en-US" smtClean="0"/>
              <a:pPr/>
              <a:t>17</a:t>
            </a:fld>
            <a:endParaRPr lang="en-US" dirty="0"/>
          </a:p>
        </p:txBody>
      </p:sp>
    </p:spTree>
    <p:extLst>
      <p:ext uri="{BB962C8B-B14F-4D97-AF65-F5344CB8AC3E}">
        <p14:creationId xmlns="" xmlns:p14="http://schemas.microsoft.com/office/powerpoint/2010/main" val="4146350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26ACF-DDAC-40E9-A913-80981B32B241}" type="slidenum">
              <a:rPr lang="en-US" smtClean="0"/>
              <a:pPr/>
              <a:t>18</a:t>
            </a:fld>
            <a:endParaRPr lang="en-US" dirty="0"/>
          </a:p>
        </p:txBody>
      </p:sp>
    </p:spTree>
    <p:extLst>
      <p:ext uri="{BB962C8B-B14F-4D97-AF65-F5344CB8AC3E}">
        <p14:creationId xmlns="" xmlns:p14="http://schemas.microsoft.com/office/powerpoint/2010/main" val="3535842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26ACF-DDAC-40E9-A913-80981B32B241}" type="slidenum">
              <a:rPr lang="en-US" smtClean="0"/>
              <a:pPr/>
              <a:t>3</a:t>
            </a:fld>
            <a:endParaRPr lang="en-US" dirty="0"/>
          </a:p>
        </p:txBody>
      </p:sp>
    </p:spTree>
    <p:extLst>
      <p:ext uri="{BB962C8B-B14F-4D97-AF65-F5344CB8AC3E}">
        <p14:creationId xmlns="" xmlns:p14="http://schemas.microsoft.com/office/powerpoint/2010/main" val="933850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26ACF-DDAC-40E9-A913-80981B32B241}" type="slidenum">
              <a:rPr lang="en-US" smtClean="0"/>
              <a:pPr/>
              <a:t>4</a:t>
            </a:fld>
            <a:endParaRPr lang="en-US" dirty="0"/>
          </a:p>
        </p:txBody>
      </p:sp>
    </p:spTree>
    <p:extLst>
      <p:ext uri="{BB962C8B-B14F-4D97-AF65-F5344CB8AC3E}">
        <p14:creationId xmlns="" xmlns:p14="http://schemas.microsoft.com/office/powerpoint/2010/main" val="3821442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26ACF-DDAC-40E9-A913-80981B32B241}" type="slidenum">
              <a:rPr lang="en-US" smtClean="0"/>
              <a:pPr/>
              <a:t>5</a:t>
            </a:fld>
            <a:endParaRPr lang="en-US" dirty="0"/>
          </a:p>
        </p:txBody>
      </p:sp>
    </p:spTree>
    <p:extLst>
      <p:ext uri="{BB962C8B-B14F-4D97-AF65-F5344CB8AC3E}">
        <p14:creationId xmlns="" xmlns:p14="http://schemas.microsoft.com/office/powerpoint/2010/main" val="170115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26ACF-DDAC-40E9-A913-80981B32B241}" type="slidenum">
              <a:rPr lang="en-US" smtClean="0"/>
              <a:pPr/>
              <a:t>6</a:t>
            </a:fld>
            <a:endParaRPr lang="en-US" dirty="0"/>
          </a:p>
        </p:txBody>
      </p:sp>
    </p:spTree>
    <p:extLst>
      <p:ext uri="{BB962C8B-B14F-4D97-AF65-F5344CB8AC3E}">
        <p14:creationId xmlns="" xmlns:p14="http://schemas.microsoft.com/office/powerpoint/2010/main" val="2868606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26ACF-DDAC-40E9-A913-80981B32B241}" type="slidenum">
              <a:rPr lang="en-US" smtClean="0"/>
              <a:pPr/>
              <a:t>7</a:t>
            </a:fld>
            <a:endParaRPr lang="en-US" dirty="0"/>
          </a:p>
        </p:txBody>
      </p:sp>
    </p:spTree>
    <p:extLst>
      <p:ext uri="{BB962C8B-B14F-4D97-AF65-F5344CB8AC3E}">
        <p14:creationId xmlns="" xmlns:p14="http://schemas.microsoft.com/office/powerpoint/2010/main" val="1098933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Copyright 2003, P. K. Walker</a:t>
            </a:r>
            <a:r>
              <a:rPr lang="en-US" baseline="0" dirty="0" smtClean="0"/>
              <a:t> &amp; M.L. Shaffer</a:t>
            </a:r>
            <a:endParaRPr lang="en-US" dirty="0"/>
          </a:p>
        </p:txBody>
      </p:sp>
      <p:sp>
        <p:nvSpPr>
          <p:cNvPr id="4" name="Slide Number Placeholder 3"/>
          <p:cNvSpPr>
            <a:spLocks noGrp="1"/>
          </p:cNvSpPr>
          <p:nvPr>
            <p:ph type="sldNum" sz="quarter" idx="10"/>
          </p:nvPr>
        </p:nvSpPr>
        <p:spPr/>
        <p:txBody>
          <a:bodyPr/>
          <a:lstStyle/>
          <a:p>
            <a:fld id="{78326ACF-DDAC-40E9-A913-80981B32B241}" type="slidenum">
              <a:rPr lang="en-US" smtClean="0"/>
              <a:pPr/>
              <a:t>8</a:t>
            </a:fld>
            <a:endParaRPr lang="en-US" dirty="0"/>
          </a:p>
        </p:txBody>
      </p:sp>
    </p:spTree>
    <p:extLst>
      <p:ext uri="{BB962C8B-B14F-4D97-AF65-F5344CB8AC3E}">
        <p14:creationId xmlns="" xmlns:p14="http://schemas.microsoft.com/office/powerpoint/2010/main" val="3067301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26ACF-DDAC-40E9-A913-80981B32B241}" type="slidenum">
              <a:rPr lang="en-US" smtClean="0"/>
              <a:pPr/>
              <a:t>9</a:t>
            </a:fld>
            <a:endParaRPr lang="en-US" dirty="0"/>
          </a:p>
        </p:txBody>
      </p:sp>
    </p:spTree>
    <p:extLst>
      <p:ext uri="{BB962C8B-B14F-4D97-AF65-F5344CB8AC3E}">
        <p14:creationId xmlns="" xmlns:p14="http://schemas.microsoft.com/office/powerpoint/2010/main" val="1929840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26ACF-DDAC-40E9-A913-80981B32B241}" type="slidenum">
              <a:rPr lang="en-US" smtClean="0"/>
              <a:pPr/>
              <a:t>11</a:t>
            </a:fld>
            <a:endParaRPr lang="en-US" dirty="0"/>
          </a:p>
        </p:txBody>
      </p:sp>
    </p:spTree>
    <p:extLst>
      <p:ext uri="{BB962C8B-B14F-4D97-AF65-F5344CB8AC3E}">
        <p14:creationId xmlns="" xmlns:p14="http://schemas.microsoft.com/office/powerpoint/2010/main" val="1801450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EA2E210-C4AD-4192-A410-2FCB5515CCD0}" type="datetime1">
              <a:rPr lang="en-US" smtClean="0"/>
              <a:pPr/>
              <a:t>2/25/2016</a:t>
            </a:fld>
            <a:endParaRPr lang="en-US" dirty="0"/>
          </a:p>
        </p:txBody>
      </p:sp>
      <p:sp>
        <p:nvSpPr>
          <p:cNvPr id="5" name="Footer Placeholder 4"/>
          <p:cNvSpPr>
            <a:spLocks noGrp="1"/>
          </p:cNvSpPr>
          <p:nvPr>
            <p:ph type="ftr" sz="quarter" idx="11"/>
          </p:nvPr>
        </p:nvSpPr>
        <p:spPr/>
        <p:txBody>
          <a:bodyPr/>
          <a:lstStyle/>
          <a:p>
            <a:r>
              <a:rPr lang="en-US" dirty="0" smtClean="0"/>
              <a:t>Roberta's House  3/27/15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7178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C4BFF6-22B8-4E59-B0BA-5119D4A7FF99}" type="datetime1">
              <a:rPr lang="en-US" smtClean="0"/>
              <a:pPr/>
              <a:t>2/25/2016</a:t>
            </a:fld>
            <a:endParaRPr lang="en-US" dirty="0"/>
          </a:p>
        </p:txBody>
      </p:sp>
      <p:sp>
        <p:nvSpPr>
          <p:cNvPr id="5" name="Footer Placeholder 4"/>
          <p:cNvSpPr>
            <a:spLocks noGrp="1"/>
          </p:cNvSpPr>
          <p:nvPr>
            <p:ph type="ftr" sz="quarter" idx="11"/>
          </p:nvPr>
        </p:nvSpPr>
        <p:spPr/>
        <p:txBody>
          <a:bodyPr/>
          <a:lstStyle/>
          <a:p>
            <a:r>
              <a:rPr lang="en-US" dirty="0" smtClean="0"/>
              <a:t>Roberta's House  3/27/15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77694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84F305-4BC9-4224-8F00-95289519E535}" type="datetime1">
              <a:rPr lang="en-US" smtClean="0"/>
              <a:pPr/>
              <a:t>2/25/2016</a:t>
            </a:fld>
            <a:endParaRPr lang="en-US" dirty="0"/>
          </a:p>
        </p:txBody>
      </p:sp>
      <p:sp>
        <p:nvSpPr>
          <p:cNvPr id="5" name="Footer Placeholder 4"/>
          <p:cNvSpPr>
            <a:spLocks noGrp="1"/>
          </p:cNvSpPr>
          <p:nvPr>
            <p:ph type="ftr" sz="quarter" idx="11"/>
          </p:nvPr>
        </p:nvSpPr>
        <p:spPr/>
        <p:txBody>
          <a:bodyPr/>
          <a:lstStyle/>
          <a:p>
            <a:r>
              <a:rPr lang="en-US" dirty="0" smtClean="0"/>
              <a:t>Roberta's House  3/27/15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145245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C22B99-606E-49B4-B2CF-276BBBA0F905}" type="datetime1">
              <a:rPr lang="en-US" smtClean="0"/>
              <a:pPr/>
              <a:t>2/25/2016</a:t>
            </a:fld>
            <a:endParaRPr lang="en-US" dirty="0"/>
          </a:p>
        </p:txBody>
      </p:sp>
      <p:sp>
        <p:nvSpPr>
          <p:cNvPr id="5" name="Footer Placeholder 4"/>
          <p:cNvSpPr>
            <a:spLocks noGrp="1"/>
          </p:cNvSpPr>
          <p:nvPr>
            <p:ph type="ftr" sz="quarter" idx="11"/>
          </p:nvPr>
        </p:nvSpPr>
        <p:spPr/>
        <p:txBody>
          <a:bodyPr/>
          <a:lstStyle/>
          <a:p>
            <a:r>
              <a:rPr lang="en-US" dirty="0" smtClean="0"/>
              <a:t>Roberta's House  3/27/15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344340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F3194D-0467-4612-B24E-B88EB5501615}" type="datetime1">
              <a:rPr lang="en-US" smtClean="0"/>
              <a:pPr/>
              <a:t>2/25/2016</a:t>
            </a:fld>
            <a:endParaRPr lang="en-US" dirty="0"/>
          </a:p>
        </p:txBody>
      </p:sp>
      <p:sp>
        <p:nvSpPr>
          <p:cNvPr id="5" name="Footer Placeholder 4"/>
          <p:cNvSpPr>
            <a:spLocks noGrp="1"/>
          </p:cNvSpPr>
          <p:nvPr>
            <p:ph type="ftr" sz="quarter" idx="11"/>
          </p:nvPr>
        </p:nvSpPr>
        <p:spPr/>
        <p:txBody>
          <a:bodyPr/>
          <a:lstStyle/>
          <a:p>
            <a:r>
              <a:rPr lang="en-US" dirty="0" smtClean="0"/>
              <a:t>Roberta's House  3/27/15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3582726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31C837-6756-4A31-880F-93E6FB9A384E}" type="datetime1">
              <a:rPr lang="en-US" smtClean="0"/>
              <a:pPr/>
              <a:t>2/25/2016</a:t>
            </a:fld>
            <a:endParaRPr lang="en-US" dirty="0"/>
          </a:p>
        </p:txBody>
      </p:sp>
      <p:sp>
        <p:nvSpPr>
          <p:cNvPr id="5" name="Footer Placeholder 4"/>
          <p:cNvSpPr>
            <a:spLocks noGrp="1"/>
          </p:cNvSpPr>
          <p:nvPr>
            <p:ph type="ftr" sz="quarter" idx="11"/>
          </p:nvPr>
        </p:nvSpPr>
        <p:spPr/>
        <p:txBody>
          <a:bodyPr/>
          <a:lstStyle/>
          <a:p>
            <a:r>
              <a:rPr lang="en-US" dirty="0" smtClean="0"/>
              <a:t>Roberta's House  3/27/15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832213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622B45-8786-4FBF-8751-5CF2A9D5B593}" type="datetime1">
              <a:rPr lang="en-US" smtClean="0"/>
              <a:pPr/>
              <a:t>2/25/2016</a:t>
            </a:fld>
            <a:endParaRPr lang="en-US" dirty="0"/>
          </a:p>
        </p:txBody>
      </p:sp>
      <p:sp>
        <p:nvSpPr>
          <p:cNvPr id="5" name="Footer Placeholder 4"/>
          <p:cNvSpPr>
            <a:spLocks noGrp="1"/>
          </p:cNvSpPr>
          <p:nvPr>
            <p:ph type="ftr" sz="quarter" idx="11"/>
          </p:nvPr>
        </p:nvSpPr>
        <p:spPr/>
        <p:txBody>
          <a:bodyPr/>
          <a:lstStyle/>
          <a:p>
            <a:r>
              <a:rPr lang="en-US" dirty="0" smtClean="0"/>
              <a:t>Roberta's House  3/27/15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507890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1626BD-B839-4216-B3FE-2579511E4C2A}" type="datetime1">
              <a:rPr lang="en-US" smtClean="0"/>
              <a:pPr/>
              <a:t>2/25/2016</a:t>
            </a:fld>
            <a:endParaRPr lang="en-US" dirty="0"/>
          </a:p>
        </p:txBody>
      </p:sp>
      <p:sp>
        <p:nvSpPr>
          <p:cNvPr id="5" name="Footer Placeholder 4"/>
          <p:cNvSpPr>
            <a:spLocks noGrp="1"/>
          </p:cNvSpPr>
          <p:nvPr>
            <p:ph type="ftr" sz="quarter" idx="11"/>
          </p:nvPr>
        </p:nvSpPr>
        <p:spPr/>
        <p:txBody>
          <a:bodyPr/>
          <a:lstStyle/>
          <a:p>
            <a:r>
              <a:rPr lang="en-US" dirty="0" smtClean="0"/>
              <a:t>Roberta's House  3/27/15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596291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587BCF-3786-4753-BAC9-67134A3913F2}" type="datetime1">
              <a:rPr lang="en-US" smtClean="0"/>
              <a:pPr/>
              <a:t>2/25/2016</a:t>
            </a:fld>
            <a:endParaRPr lang="en-US" dirty="0"/>
          </a:p>
        </p:txBody>
      </p:sp>
      <p:sp>
        <p:nvSpPr>
          <p:cNvPr id="5" name="Footer Placeholder 4"/>
          <p:cNvSpPr>
            <a:spLocks noGrp="1"/>
          </p:cNvSpPr>
          <p:nvPr>
            <p:ph type="ftr" sz="quarter" idx="11"/>
          </p:nvPr>
        </p:nvSpPr>
        <p:spPr/>
        <p:txBody>
          <a:bodyPr/>
          <a:lstStyle/>
          <a:p>
            <a:r>
              <a:rPr lang="en-US" dirty="0" smtClean="0"/>
              <a:t>Roberta's House  3/27/15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550241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E1912B-AC60-4944-8336-7DE11FAFBF0B}" type="datetime1">
              <a:rPr lang="en-US" smtClean="0"/>
              <a:pPr/>
              <a:t>2/25/2016</a:t>
            </a:fld>
            <a:endParaRPr lang="en-US" dirty="0"/>
          </a:p>
        </p:txBody>
      </p:sp>
      <p:sp>
        <p:nvSpPr>
          <p:cNvPr id="5" name="Footer Placeholder 4"/>
          <p:cNvSpPr>
            <a:spLocks noGrp="1"/>
          </p:cNvSpPr>
          <p:nvPr>
            <p:ph type="ftr" sz="quarter" idx="11"/>
          </p:nvPr>
        </p:nvSpPr>
        <p:spPr/>
        <p:txBody>
          <a:bodyPr/>
          <a:lstStyle/>
          <a:p>
            <a:r>
              <a:rPr lang="en-US" dirty="0" smtClean="0"/>
              <a:t>Roberta's House  3/27/15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3501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2C77BC-7230-491D-80B4-ACEA8739A253}" type="datetime1">
              <a:rPr lang="en-US" smtClean="0"/>
              <a:pPr/>
              <a:t>2/25/2016</a:t>
            </a:fld>
            <a:endParaRPr lang="en-US" dirty="0"/>
          </a:p>
        </p:txBody>
      </p:sp>
      <p:sp>
        <p:nvSpPr>
          <p:cNvPr id="6" name="Footer Placeholder 5"/>
          <p:cNvSpPr>
            <a:spLocks noGrp="1"/>
          </p:cNvSpPr>
          <p:nvPr>
            <p:ph type="ftr" sz="quarter" idx="11"/>
          </p:nvPr>
        </p:nvSpPr>
        <p:spPr/>
        <p:txBody>
          <a:bodyPr/>
          <a:lstStyle/>
          <a:p>
            <a:r>
              <a:rPr lang="en-US" dirty="0" smtClean="0"/>
              <a:t>Roberta's House  3/27/15</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257274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51156F-787A-44C6-B8B4-EDA626180B39}" type="datetime1">
              <a:rPr lang="en-US" smtClean="0"/>
              <a:pPr/>
              <a:t>2/25/2016</a:t>
            </a:fld>
            <a:endParaRPr lang="en-US" dirty="0"/>
          </a:p>
        </p:txBody>
      </p:sp>
      <p:sp>
        <p:nvSpPr>
          <p:cNvPr id="8" name="Footer Placeholder 7"/>
          <p:cNvSpPr>
            <a:spLocks noGrp="1"/>
          </p:cNvSpPr>
          <p:nvPr>
            <p:ph type="ftr" sz="quarter" idx="11"/>
          </p:nvPr>
        </p:nvSpPr>
        <p:spPr/>
        <p:txBody>
          <a:bodyPr/>
          <a:lstStyle/>
          <a:p>
            <a:r>
              <a:rPr lang="en-US" dirty="0" smtClean="0"/>
              <a:t>Roberta's House  3/27/15</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026208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143D694-44EF-4C6E-88DE-4ED1CA06C62B}" type="datetime1">
              <a:rPr lang="en-US" smtClean="0"/>
              <a:pPr/>
              <a:t>2/25/2016</a:t>
            </a:fld>
            <a:endParaRPr lang="en-US" dirty="0"/>
          </a:p>
        </p:txBody>
      </p:sp>
      <p:sp>
        <p:nvSpPr>
          <p:cNvPr id="4" name="Footer Placeholder 3"/>
          <p:cNvSpPr>
            <a:spLocks noGrp="1"/>
          </p:cNvSpPr>
          <p:nvPr>
            <p:ph type="ftr" sz="quarter" idx="11"/>
          </p:nvPr>
        </p:nvSpPr>
        <p:spPr/>
        <p:txBody>
          <a:bodyPr/>
          <a:lstStyle/>
          <a:p>
            <a:r>
              <a:rPr lang="en-US" dirty="0" smtClean="0"/>
              <a:t>Roberta's House  3/27/15</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170001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9AD1B2-5BF6-45D8-B977-8A2A152BA4A6}" type="datetime1">
              <a:rPr lang="en-US" smtClean="0"/>
              <a:pPr/>
              <a:t>2/25/2016</a:t>
            </a:fld>
            <a:endParaRPr lang="en-US" dirty="0"/>
          </a:p>
        </p:txBody>
      </p:sp>
      <p:sp>
        <p:nvSpPr>
          <p:cNvPr id="3" name="Footer Placeholder 2"/>
          <p:cNvSpPr>
            <a:spLocks noGrp="1"/>
          </p:cNvSpPr>
          <p:nvPr>
            <p:ph type="ftr" sz="quarter" idx="11"/>
          </p:nvPr>
        </p:nvSpPr>
        <p:spPr/>
        <p:txBody>
          <a:bodyPr/>
          <a:lstStyle/>
          <a:p>
            <a:r>
              <a:rPr lang="en-US" dirty="0" smtClean="0"/>
              <a:t>Roberta's House  3/27/15</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74090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64C26-3B11-4CB0-8937-D19A7C7D6CFC}" type="datetime1">
              <a:rPr lang="en-US" smtClean="0"/>
              <a:pPr/>
              <a:t>2/25/2016</a:t>
            </a:fld>
            <a:endParaRPr lang="en-US" dirty="0"/>
          </a:p>
        </p:txBody>
      </p:sp>
      <p:sp>
        <p:nvSpPr>
          <p:cNvPr id="6" name="Footer Placeholder 5"/>
          <p:cNvSpPr>
            <a:spLocks noGrp="1"/>
          </p:cNvSpPr>
          <p:nvPr>
            <p:ph type="ftr" sz="quarter" idx="11"/>
          </p:nvPr>
        </p:nvSpPr>
        <p:spPr/>
        <p:txBody>
          <a:bodyPr/>
          <a:lstStyle/>
          <a:p>
            <a:r>
              <a:rPr lang="en-US" dirty="0" smtClean="0"/>
              <a:t>Roberta's House  3/27/15</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326263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56E01B-20B6-49E8-B94C-688C2C219939}" type="datetime1">
              <a:rPr lang="en-US" smtClean="0"/>
              <a:pPr/>
              <a:t>2/25/2016</a:t>
            </a:fld>
            <a:endParaRPr lang="en-US" dirty="0"/>
          </a:p>
        </p:txBody>
      </p:sp>
      <p:sp>
        <p:nvSpPr>
          <p:cNvPr id="6" name="Footer Placeholder 5"/>
          <p:cNvSpPr>
            <a:spLocks noGrp="1"/>
          </p:cNvSpPr>
          <p:nvPr>
            <p:ph type="ftr" sz="quarter" idx="11"/>
          </p:nvPr>
        </p:nvSpPr>
        <p:spPr/>
        <p:txBody>
          <a:bodyPr/>
          <a:lstStyle/>
          <a:p>
            <a:r>
              <a:rPr lang="en-US" dirty="0" smtClean="0"/>
              <a:t>Roberta's House  3/27/15</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869088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35C07A-D6C2-4B72-955C-82598C52E011}" type="datetime1">
              <a:rPr lang="en-US" smtClean="0"/>
              <a:pPr/>
              <a:t>2/25/2016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Roberta's House  3/27/15</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9839739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1319" y="2195586"/>
            <a:ext cx="9765322" cy="1408432"/>
          </a:xfrm>
        </p:spPr>
        <p:txBody>
          <a:bodyPr/>
          <a:lstStyle/>
          <a:p>
            <a:r>
              <a:rPr lang="en-US" dirty="0" smtClean="0"/>
              <a:t>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Growing </a:t>
            </a:r>
            <a:r>
              <a:rPr lang="en-US" dirty="0" smtClean="0"/>
              <a:t>Through </a:t>
            </a:r>
            <a:r>
              <a:rPr lang="en-US" dirty="0" smtClean="0"/>
              <a:t>Loss</a:t>
            </a:r>
            <a:endParaRPr lang="en-US" dirty="0"/>
          </a:p>
        </p:txBody>
      </p:sp>
      <p:sp>
        <p:nvSpPr>
          <p:cNvPr id="3" name="Subtitle 2"/>
          <p:cNvSpPr>
            <a:spLocks noGrp="1"/>
          </p:cNvSpPr>
          <p:nvPr>
            <p:ph type="subTitle" idx="1"/>
          </p:nvPr>
        </p:nvSpPr>
        <p:spPr/>
        <p:txBody>
          <a:bodyPr/>
          <a:lstStyle/>
          <a:p>
            <a:r>
              <a:rPr lang="en-US" dirty="0" smtClean="0"/>
              <a:t>Understanding Grieving Youth in Out of Home Placements </a:t>
            </a:r>
            <a:endParaRPr lang="en-US" dirty="0"/>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384209" y="557286"/>
            <a:ext cx="8012652" cy="1638300"/>
          </a:xfrm>
          <a:prstGeom prst="rect">
            <a:avLst/>
          </a:prstGeom>
        </p:spPr>
      </p:pic>
      <p:pic>
        <p:nvPicPr>
          <p:cNvPr id="7" name="Picture 6"/>
          <p:cNvPicPr>
            <a:picLocks noChangeAspect="1"/>
          </p:cNvPicPr>
          <p:nvPr/>
        </p:nvPicPr>
        <p:blipFill>
          <a:blip r:embed="rId4">
            <a:clrChange>
              <a:clrFrom>
                <a:srgbClr val="FDFDFD"/>
              </a:clrFrom>
              <a:clrTo>
                <a:srgbClr val="FDFDFD">
                  <a:alpha val="0"/>
                </a:srgbClr>
              </a:clrTo>
            </a:clrChange>
            <a:extLst>
              <a:ext uri="{28A0092B-C50C-407E-A947-70E740481C1C}">
                <a14:useLocalDpi xmlns="" xmlns:a14="http://schemas.microsoft.com/office/drawing/2010/main" val="0"/>
              </a:ext>
            </a:extLst>
          </a:blip>
          <a:stretch>
            <a:fillRect/>
          </a:stretch>
        </p:blipFill>
        <p:spPr>
          <a:xfrm>
            <a:off x="0" y="3828654"/>
            <a:ext cx="3258697" cy="3029346"/>
          </a:xfrm>
          <a:prstGeom prst="rect">
            <a:avLst/>
          </a:prstGeom>
        </p:spPr>
      </p:pic>
      <p:sp>
        <p:nvSpPr>
          <p:cNvPr id="4" name="Footer Placeholder 3"/>
          <p:cNvSpPr>
            <a:spLocks noGrp="1"/>
          </p:cNvSpPr>
          <p:nvPr>
            <p:ph type="ftr" sz="quarter" idx="11"/>
          </p:nvPr>
        </p:nvSpPr>
        <p:spPr/>
        <p:txBody>
          <a:bodyPr/>
          <a:lstStyle/>
          <a:p>
            <a:r>
              <a:rPr lang="en-US" dirty="0" smtClean="0"/>
              <a:t>Roberta's House  3/27/15</a:t>
            </a:r>
            <a:endParaRPr lang="en-US" dirty="0"/>
          </a:p>
        </p:txBody>
      </p:sp>
    </p:spTree>
    <p:extLst>
      <p:ext uri="{BB962C8B-B14F-4D97-AF65-F5344CB8AC3E}">
        <p14:creationId xmlns="" xmlns:p14="http://schemas.microsoft.com/office/powerpoint/2010/main" val="2022668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Levels of Support</a:t>
            </a:r>
            <a:endParaRPr lang="en-US" dirty="0"/>
          </a:p>
        </p:txBody>
      </p:sp>
      <p:sp>
        <p:nvSpPr>
          <p:cNvPr id="3" name="Content Placeholder 2"/>
          <p:cNvSpPr>
            <a:spLocks noGrp="1"/>
          </p:cNvSpPr>
          <p:nvPr>
            <p:ph idx="1"/>
          </p:nvPr>
        </p:nvSpPr>
        <p:spPr/>
        <p:txBody>
          <a:bodyPr/>
          <a:lstStyle/>
          <a:p>
            <a:r>
              <a:rPr lang="en-US" dirty="0" smtClean="0"/>
              <a:t> Fortunately , programs have many levels of support available to children  who have experienced loss:</a:t>
            </a:r>
          </a:p>
          <a:p>
            <a:r>
              <a:rPr lang="en-US" dirty="0" smtClean="0"/>
              <a:t>Level 1. Naturally occurring support systems such as Child and Youth Care </a:t>
            </a:r>
            <a:r>
              <a:rPr lang="en-US" dirty="0" err="1" smtClean="0"/>
              <a:t>Practioners</a:t>
            </a:r>
            <a:r>
              <a:rPr lang="en-US" dirty="0" smtClean="0"/>
              <a:t>, foster parents, social workers, program administrators,  peers  and community members help students deal with grief. </a:t>
            </a:r>
          </a:p>
          <a:p>
            <a:r>
              <a:rPr lang="en-US" dirty="0" smtClean="0"/>
              <a:t>Level 2. Support at this level contains psychoeducational interventions and potentially therapeutic interventions. </a:t>
            </a:r>
          </a:p>
          <a:p>
            <a:r>
              <a:rPr lang="en-US" dirty="0" smtClean="0"/>
              <a:t>Level 3. Support at this level is higher therapeutic and provided for severely grief- impaired youth </a:t>
            </a:r>
          </a:p>
          <a:p>
            <a:endParaRPr lang="en-US" dirty="0"/>
          </a:p>
        </p:txBody>
      </p:sp>
      <p:pic>
        <p:nvPicPr>
          <p:cNvPr id="5" name="Picture 4"/>
          <p:cNvPicPr>
            <a:picLocks noChangeAspect="1"/>
          </p:cNvPicPr>
          <p:nvPr/>
        </p:nvPicPr>
        <p:blipFill>
          <a:blip r:embed="rId2"/>
          <a:stretch>
            <a:fillRect/>
          </a:stretch>
        </p:blipFill>
        <p:spPr>
          <a:xfrm>
            <a:off x="8761480" y="244475"/>
            <a:ext cx="847417" cy="798645"/>
          </a:xfrm>
          <a:prstGeom prst="rect">
            <a:avLst/>
          </a:prstGeom>
        </p:spPr>
      </p:pic>
    </p:spTree>
    <p:extLst>
      <p:ext uri="{BB962C8B-B14F-4D97-AF65-F5344CB8AC3E}">
        <p14:creationId xmlns="" xmlns:p14="http://schemas.microsoft.com/office/powerpoint/2010/main" val="1160838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237" y="164757"/>
            <a:ext cx="8596668" cy="1185864"/>
          </a:xfrm>
        </p:spPr>
        <p:txBody>
          <a:bodyPr>
            <a:normAutofit fontScale="90000"/>
          </a:bodyPr>
          <a:lstStyle/>
          <a:p>
            <a:r>
              <a:rPr lang="en-US" dirty="0" smtClean="0"/>
              <a:t>              Preparing To Assist When Needed </a:t>
            </a:r>
            <a:r>
              <a:rPr lang="en-US" dirty="0"/>
              <a:t/>
            </a:r>
            <a:br>
              <a:rPr lang="en-US" dirty="0"/>
            </a:br>
            <a:r>
              <a:rPr lang="en-US" dirty="0" smtClean="0"/>
              <a:t>   </a:t>
            </a:r>
            <a:endParaRPr lang="en-US" dirty="0"/>
          </a:p>
        </p:txBody>
      </p:sp>
      <p:sp>
        <p:nvSpPr>
          <p:cNvPr id="3" name="Content Placeholder 2"/>
          <p:cNvSpPr>
            <a:spLocks noGrp="1"/>
          </p:cNvSpPr>
          <p:nvPr>
            <p:ph idx="1"/>
          </p:nvPr>
        </p:nvSpPr>
        <p:spPr>
          <a:xfrm>
            <a:off x="677334" y="1350621"/>
            <a:ext cx="8596668" cy="4690741"/>
          </a:xfrm>
        </p:spPr>
        <p:txBody>
          <a:bodyPr>
            <a:normAutofit/>
          </a:bodyPr>
          <a:lstStyle/>
          <a:p>
            <a:pPr marL="0" indent="0">
              <a:buNone/>
            </a:pPr>
            <a:endParaRPr lang="en-US" dirty="0"/>
          </a:p>
          <a:p>
            <a:r>
              <a:rPr lang="en-US" sz="2800" dirty="0" smtClean="0"/>
              <a:t> As Grief and loss are natural and expected part of life, agencies must expect that a percentage of their clients  will be affected by the death of a loved one each year. Facilities  can take several steps to ensure they are prepared to assist children and youth  who experience a loss. </a:t>
            </a:r>
          </a:p>
          <a:p>
            <a:endParaRPr lang="en-US" sz="2800" dirty="0"/>
          </a:p>
        </p:txBody>
      </p:sp>
      <p:sp>
        <p:nvSpPr>
          <p:cNvPr id="4" name="Footer Placeholder 3"/>
          <p:cNvSpPr>
            <a:spLocks noGrp="1"/>
          </p:cNvSpPr>
          <p:nvPr>
            <p:ph type="ftr" sz="quarter" idx="11"/>
          </p:nvPr>
        </p:nvSpPr>
        <p:spPr>
          <a:xfrm>
            <a:off x="677334" y="6223924"/>
            <a:ext cx="6297612" cy="365125"/>
          </a:xfrm>
        </p:spPr>
        <p:txBody>
          <a:bodyPr/>
          <a:lstStyle/>
          <a:p>
            <a:r>
              <a:rPr lang="en-US" dirty="0" smtClean="0"/>
              <a:t>Roberta's House  10/16/15</a:t>
            </a:r>
            <a:endParaRPr lang="en-US" dirty="0"/>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8749948" y="181041"/>
            <a:ext cx="847417" cy="798645"/>
          </a:xfrm>
          <a:prstGeom prst="rect">
            <a:avLst/>
          </a:prstGeom>
        </p:spPr>
      </p:pic>
    </p:spTree>
    <p:extLst>
      <p:ext uri="{BB962C8B-B14F-4D97-AF65-F5344CB8AC3E}">
        <p14:creationId xmlns="" xmlns:p14="http://schemas.microsoft.com/office/powerpoint/2010/main" val="1578080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10312"/>
            <a:ext cx="8596668" cy="1320800"/>
          </a:xfrm>
        </p:spPr>
        <p:txBody>
          <a:bodyPr/>
          <a:lstStyle/>
          <a:p>
            <a:r>
              <a:rPr lang="en-US" dirty="0" smtClean="0"/>
              <a:t>Preparing to Assist When Needed</a:t>
            </a:r>
            <a:endParaRPr lang="en-US" dirty="0"/>
          </a:p>
        </p:txBody>
      </p:sp>
      <p:sp>
        <p:nvSpPr>
          <p:cNvPr id="3" name="Content Placeholder 2"/>
          <p:cNvSpPr>
            <a:spLocks noGrp="1"/>
          </p:cNvSpPr>
          <p:nvPr>
            <p:ph idx="1"/>
          </p:nvPr>
        </p:nvSpPr>
        <p:spPr>
          <a:xfrm>
            <a:off x="677334" y="1008888"/>
            <a:ext cx="8979728" cy="5291965"/>
          </a:xfrm>
        </p:spPr>
        <p:txBody>
          <a:bodyPr>
            <a:normAutofit/>
          </a:bodyPr>
          <a:lstStyle/>
          <a:p>
            <a:r>
              <a:rPr lang="en-US" sz="2000" dirty="0" smtClean="0"/>
              <a:t>Provide basic information about grief and loss</a:t>
            </a:r>
          </a:p>
          <a:p>
            <a:r>
              <a:rPr lang="en-US" sz="2000" dirty="0" smtClean="0"/>
              <a:t>Provide information about cultural sensitivity</a:t>
            </a:r>
          </a:p>
          <a:p>
            <a:r>
              <a:rPr lang="en-US" sz="2000" dirty="0" smtClean="0"/>
              <a:t>Prepare staff to answer questions</a:t>
            </a:r>
          </a:p>
          <a:p>
            <a:r>
              <a:rPr lang="en-US" sz="2000" dirty="0" smtClean="0"/>
              <a:t>Teach staff to watch out for signs of intense </a:t>
            </a:r>
          </a:p>
          <a:p>
            <a:r>
              <a:rPr lang="en-US" sz="2000" dirty="0" smtClean="0"/>
              <a:t>Inform staff that certain behaviors are expected</a:t>
            </a:r>
            <a:endParaRPr lang="en-US" sz="2000" dirty="0"/>
          </a:p>
        </p:txBody>
      </p:sp>
      <p:sp>
        <p:nvSpPr>
          <p:cNvPr id="4" name="Footer Placeholder 3"/>
          <p:cNvSpPr>
            <a:spLocks noGrp="1"/>
          </p:cNvSpPr>
          <p:nvPr>
            <p:ph type="ftr" sz="quarter" idx="11"/>
          </p:nvPr>
        </p:nvSpPr>
        <p:spPr>
          <a:xfrm>
            <a:off x="677334" y="6300853"/>
            <a:ext cx="6297612" cy="365125"/>
          </a:xfrm>
        </p:spPr>
        <p:txBody>
          <a:bodyPr/>
          <a:lstStyle/>
          <a:p>
            <a:r>
              <a:rPr lang="en-US" dirty="0" smtClean="0"/>
              <a:t>Roberta's House  10/16/15</a:t>
            </a:r>
            <a:endParaRPr lang="en-US" dirty="0"/>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722093" y="210312"/>
            <a:ext cx="847344" cy="798576"/>
          </a:xfrm>
          <a:prstGeom prst="rect">
            <a:avLst/>
          </a:prstGeom>
        </p:spPr>
      </p:pic>
    </p:spTree>
    <p:extLst>
      <p:ext uri="{BB962C8B-B14F-4D97-AF65-F5344CB8AC3E}">
        <p14:creationId xmlns="" xmlns:p14="http://schemas.microsoft.com/office/powerpoint/2010/main" val="3482944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6752"/>
            <a:ext cx="8596668" cy="782170"/>
          </a:xfrm>
        </p:spPr>
        <p:txBody>
          <a:bodyPr>
            <a:normAutofit fontScale="90000"/>
          </a:bodyPr>
          <a:lstStyle/>
          <a:p>
            <a:r>
              <a:rPr lang="en-US" dirty="0" smtClean="0"/>
              <a:t>   Signs That Additional Help is Needed </a:t>
            </a:r>
            <a:r>
              <a:rPr lang="en-US" dirty="0"/>
              <a:t/>
            </a:r>
            <a:br>
              <a:rPr lang="en-US" dirty="0"/>
            </a:br>
            <a:endParaRPr lang="en-US" dirty="0"/>
          </a:p>
        </p:txBody>
      </p:sp>
      <p:sp>
        <p:nvSpPr>
          <p:cNvPr id="3" name="Content Placeholder 2"/>
          <p:cNvSpPr>
            <a:spLocks noGrp="1"/>
          </p:cNvSpPr>
          <p:nvPr>
            <p:ph idx="1"/>
          </p:nvPr>
        </p:nvSpPr>
        <p:spPr>
          <a:xfrm>
            <a:off x="677333" y="1618938"/>
            <a:ext cx="9126234" cy="4422424"/>
          </a:xfrm>
        </p:spPr>
        <p:txBody>
          <a:bodyPr>
            <a:normAutofit/>
          </a:bodyPr>
          <a:lstStyle/>
          <a:p>
            <a:r>
              <a:rPr lang="en-US" dirty="0" smtClean="0"/>
              <a:t> </a:t>
            </a:r>
            <a:r>
              <a:rPr lang="en-US" dirty="0"/>
              <a:t>P</a:t>
            </a:r>
            <a:r>
              <a:rPr lang="en-US" dirty="0" smtClean="0"/>
              <a:t>ersonnel should be particularly alert to any of the following as indicators that trained mental health staff should be consulted for intervention and possible referrals:</a:t>
            </a:r>
          </a:p>
          <a:p>
            <a:r>
              <a:rPr lang="en-US" dirty="0" smtClean="0"/>
              <a:t>Severe loss of interest in daily activates ( e.g. play and friends)</a:t>
            </a:r>
          </a:p>
          <a:p>
            <a:r>
              <a:rPr lang="en-US" dirty="0" smtClean="0"/>
              <a:t>Disruption in ability to eat or sleep</a:t>
            </a:r>
          </a:p>
          <a:p>
            <a:r>
              <a:rPr lang="en-US" dirty="0" smtClean="0"/>
              <a:t>Fear of being alone</a:t>
            </a:r>
          </a:p>
          <a:p>
            <a:r>
              <a:rPr lang="en-US" dirty="0" smtClean="0"/>
              <a:t>Repeated wish to join the deceased </a:t>
            </a:r>
          </a:p>
          <a:p>
            <a:r>
              <a:rPr lang="en-US" dirty="0" smtClean="0"/>
              <a:t>Severe drop in school achievement </a:t>
            </a:r>
          </a:p>
          <a:p>
            <a:endParaRPr lang="en-US" dirty="0"/>
          </a:p>
        </p:txBody>
      </p:sp>
      <p:sp>
        <p:nvSpPr>
          <p:cNvPr id="4" name="Footer Placeholder 3"/>
          <p:cNvSpPr>
            <a:spLocks noGrp="1"/>
          </p:cNvSpPr>
          <p:nvPr>
            <p:ph type="ftr" sz="quarter" idx="11"/>
          </p:nvPr>
        </p:nvSpPr>
        <p:spPr>
          <a:xfrm>
            <a:off x="677334" y="6239070"/>
            <a:ext cx="6297612" cy="365125"/>
          </a:xfrm>
        </p:spPr>
        <p:txBody>
          <a:bodyPr/>
          <a:lstStyle/>
          <a:p>
            <a:r>
              <a:rPr lang="en-US" dirty="0" smtClean="0"/>
              <a:t>Roberta's House  10/16/15</a:t>
            </a:r>
            <a:endParaRPr lang="en-US" dirty="0"/>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8721468" y="210277"/>
            <a:ext cx="847417" cy="798645"/>
          </a:xfrm>
          <a:prstGeom prst="rect">
            <a:avLst/>
          </a:prstGeom>
        </p:spPr>
      </p:pic>
    </p:spTree>
    <p:extLst>
      <p:ext uri="{BB962C8B-B14F-4D97-AF65-F5344CB8AC3E}">
        <p14:creationId xmlns="" xmlns:p14="http://schemas.microsoft.com/office/powerpoint/2010/main" val="3790655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79411"/>
            <a:ext cx="8596668" cy="1320800"/>
          </a:xfrm>
        </p:spPr>
        <p:txBody>
          <a:bodyPr/>
          <a:lstStyle/>
          <a:p>
            <a:r>
              <a:rPr lang="en-US" dirty="0" smtClean="0"/>
              <a:t>Roberta’s House School Base Program </a:t>
            </a:r>
            <a:endParaRPr lang="en-US" dirty="0"/>
          </a:p>
        </p:txBody>
      </p:sp>
      <p:sp>
        <p:nvSpPr>
          <p:cNvPr id="3" name="Content Placeholder 2"/>
          <p:cNvSpPr>
            <a:spLocks noGrp="1"/>
          </p:cNvSpPr>
          <p:nvPr>
            <p:ph idx="1"/>
          </p:nvPr>
        </p:nvSpPr>
        <p:spPr>
          <a:xfrm>
            <a:off x="677334" y="2045494"/>
            <a:ext cx="9838266" cy="3880773"/>
          </a:xfrm>
        </p:spPr>
        <p:txBody>
          <a:bodyPr numCol="2">
            <a:normAutofit fontScale="62500" lnSpcReduction="20000"/>
          </a:bodyPr>
          <a:lstStyle/>
          <a:p>
            <a:r>
              <a:rPr lang="en-US" sz="4400" dirty="0"/>
              <a:t>	Growing Through Grief" which is a 10  week </a:t>
            </a:r>
            <a:r>
              <a:rPr lang="en-US" sz="4400" dirty="0" smtClean="0"/>
              <a:t> </a:t>
            </a:r>
            <a:r>
              <a:rPr lang="en-US" sz="4400" dirty="0"/>
              <a:t>program designed for children and teens.</a:t>
            </a:r>
          </a:p>
          <a:p>
            <a:r>
              <a:rPr lang="en-US" sz="4400" dirty="0"/>
              <a:t>This program is appropriate for children/ teens dealing not just with the death of love one (s), but other significant loss such as : incarceration , deployment, </a:t>
            </a:r>
          </a:p>
          <a:p>
            <a:r>
              <a:rPr lang="en-US" sz="4400" dirty="0"/>
              <a:t>divorce or separation of a parent or guardian.</a:t>
            </a:r>
          </a:p>
          <a:p>
            <a:r>
              <a:rPr lang="en-US" sz="4400" dirty="0"/>
              <a:t>Dealing with the loss of love one (s) leaves a significant void in the hearts of many, especially children and teenagers.</a:t>
            </a:r>
          </a:p>
          <a:p>
            <a:endParaRPr lang="en-US" dirty="0"/>
          </a:p>
        </p:txBody>
      </p:sp>
      <p:sp>
        <p:nvSpPr>
          <p:cNvPr id="4" name="Footer Placeholder 3"/>
          <p:cNvSpPr>
            <a:spLocks noGrp="1"/>
          </p:cNvSpPr>
          <p:nvPr>
            <p:ph type="ftr" sz="quarter" idx="11"/>
          </p:nvPr>
        </p:nvSpPr>
        <p:spPr>
          <a:xfrm>
            <a:off x="677334" y="6271551"/>
            <a:ext cx="6297612" cy="365125"/>
          </a:xfrm>
        </p:spPr>
        <p:txBody>
          <a:bodyPr/>
          <a:lstStyle/>
          <a:p>
            <a:r>
              <a:rPr lang="en-US" dirty="0" smtClean="0"/>
              <a:t>Roberta's House  10/16/15</a:t>
            </a:r>
            <a:endParaRPr lang="en-US" dirty="0"/>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8754537" y="241166"/>
            <a:ext cx="847417" cy="798645"/>
          </a:xfrm>
          <a:prstGeom prst="rect">
            <a:avLst/>
          </a:prstGeom>
        </p:spPr>
      </p:pic>
    </p:spTree>
    <p:extLst>
      <p:ext uri="{BB962C8B-B14F-4D97-AF65-F5344CB8AC3E}">
        <p14:creationId xmlns="" xmlns:p14="http://schemas.microsoft.com/office/powerpoint/2010/main" val="3168309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1284" y="383848"/>
            <a:ext cx="5078889" cy="784485"/>
          </a:xfrm>
        </p:spPr>
        <p:txBody>
          <a:bodyPr>
            <a:normAutofit fontScale="90000"/>
          </a:bodyPr>
          <a:lstStyle/>
          <a:p>
            <a:pPr algn="ctr"/>
            <a:r>
              <a:rPr lang="en-US" dirty="0" smtClean="0"/>
              <a:t>Recommended Resources </a:t>
            </a:r>
            <a:endParaRPr lang="en-US" dirty="0"/>
          </a:p>
        </p:txBody>
      </p:sp>
      <p:sp>
        <p:nvSpPr>
          <p:cNvPr id="3" name="Content Placeholder 2"/>
          <p:cNvSpPr>
            <a:spLocks noGrp="1"/>
          </p:cNvSpPr>
          <p:nvPr>
            <p:ph idx="1"/>
          </p:nvPr>
        </p:nvSpPr>
        <p:spPr>
          <a:xfrm>
            <a:off x="902395" y="1641605"/>
            <a:ext cx="8596668" cy="3880773"/>
          </a:xfrm>
        </p:spPr>
        <p:txBody>
          <a:bodyPr>
            <a:normAutofit fontScale="25000" lnSpcReduction="20000"/>
          </a:bodyPr>
          <a:lstStyle/>
          <a:p>
            <a:r>
              <a:rPr lang="en-US" sz="4800" dirty="0" smtClean="0"/>
              <a:t> </a:t>
            </a:r>
            <a:r>
              <a:rPr lang="en-US" sz="4800" dirty="0" err="1" smtClean="0"/>
              <a:t>Auman</a:t>
            </a:r>
            <a:r>
              <a:rPr lang="en-US" sz="4800" dirty="0"/>
              <a:t>, M. (2007). Bereavement support for children.</a:t>
            </a:r>
          </a:p>
          <a:p>
            <a:pPr marL="0" indent="0">
              <a:buNone/>
            </a:pPr>
            <a:r>
              <a:rPr lang="en-US" sz="4800" dirty="0"/>
              <a:t>Journal of School Nursing, 23(1), 34–39.</a:t>
            </a:r>
          </a:p>
          <a:p>
            <a:r>
              <a:rPr lang="en-US" sz="4800" dirty="0"/>
              <a:t>Black, S. (2005). When children grieve. American School</a:t>
            </a:r>
          </a:p>
          <a:p>
            <a:pPr marL="0" indent="0">
              <a:buNone/>
            </a:pPr>
            <a:r>
              <a:rPr lang="en-US" sz="4800" dirty="0"/>
              <a:t>Board Journal, 192(8), 28–30. Brock, S. E., Nickerson, A. B., Reeves, M. A., </a:t>
            </a:r>
            <a:r>
              <a:rPr lang="en-US" sz="4800" dirty="0" err="1"/>
              <a:t>Jimerson</a:t>
            </a:r>
            <a:r>
              <a:rPr lang="en-US" sz="4800" dirty="0"/>
              <a:t>, S.</a:t>
            </a:r>
          </a:p>
          <a:p>
            <a:r>
              <a:rPr lang="en-US" sz="4800" dirty="0"/>
              <a:t>R., Lieberman, R. A., &amp; Feinberg, T. A. (2009). School</a:t>
            </a:r>
          </a:p>
          <a:p>
            <a:pPr marL="0" indent="0">
              <a:buNone/>
            </a:pPr>
            <a:r>
              <a:rPr lang="en-US" sz="4800" dirty="0"/>
              <a:t>crisis prevention and intervention: The </a:t>
            </a:r>
            <a:r>
              <a:rPr lang="en-US" sz="4800" dirty="0" err="1"/>
              <a:t>PREPaRE</a:t>
            </a:r>
            <a:r>
              <a:rPr lang="en-US" sz="4800" dirty="0"/>
              <a:t> model.</a:t>
            </a:r>
          </a:p>
          <a:p>
            <a:pPr marL="0" indent="0">
              <a:buNone/>
            </a:pPr>
            <a:r>
              <a:rPr lang="en-US" sz="4800" dirty="0"/>
              <a:t>Brock, S. E., Nickerson, A. B., Reeves, M. A., </a:t>
            </a:r>
            <a:r>
              <a:rPr lang="en-US" sz="4800" dirty="0" err="1"/>
              <a:t>Jimerson</a:t>
            </a:r>
            <a:r>
              <a:rPr lang="en-US" sz="4800" dirty="0"/>
              <a:t>, S.</a:t>
            </a:r>
          </a:p>
          <a:p>
            <a:r>
              <a:rPr lang="en-US" sz="4800" dirty="0"/>
              <a:t>R., Lieberman, R. A., &amp; Feinberg, T. A. (2009). School</a:t>
            </a:r>
          </a:p>
          <a:p>
            <a:pPr marL="0" indent="0">
              <a:buNone/>
            </a:pPr>
            <a:r>
              <a:rPr lang="en-US" sz="4800" dirty="0"/>
              <a:t>crisis prevention and intervention: The </a:t>
            </a:r>
            <a:r>
              <a:rPr lang="en-US" sz="4800" dirty="0" err="1"/>
              <a:t>PREPaRE</a:t>
            </a:r>
            <a:r>
              <a:rPr lang="en-US" sz="4800" dirty="0"/>
              <a:t> model.</a:t>
            </a:r>
          </a:p>
          <a:p>
            <a:pPr marL="0" indent="0">
              <a:buNone/>
            </a:pPr>
            <a:r>
              <a:rPr lang="en-US" sz="4800" dirty="0"/>
              <a:t>Bethesda, MD: National Association of School</a:t>
            </a:r>
          </a:p>
          <a:p>
            <a:pPr marL="0" indent="0">
              <a:buNone/>
            </a:pPr>
            <a:r>
              <a:rPr lang="en-US" sz="4800" dirty="0"/>
              <a:t>Psychologists.</a:t>
            </a:r>
          </a:p>
          <a:p>
            <a:r>
              <a:rPr lang="en-US" sz="4800" dirty="0"/>
              <a:t>Brock, S. E., Lazarus, P. J., &amp; </a:t>
            </a:r>
            <a:r>
              <a:rPr lang="en-US" sz="4800" dirty="0" err="1"/>
              <a:t>Jimerson</a:t>
            </a:r>
            <a:r>
              <a:rPr lang="en-US" sz="4800" dirty="0"/>
              <a:t>, S. R. (Eds.).</a:t>
            </a:r>
          </a:p>
          <a:p>
            <a:pPr marL="0" indent="0">
              <a:buNone/>
            </a:pPr>
            <a:r>
              <a:rPr lang="en-US" sz="4800" dirty="0"/>
              <a:t>(2002). Best practices in school crisis prevention and</a:t>
            </a:r>
          </a:p>
          <a:p>
            <a:pPr marL="0" indent="0">
              <a:buNone/>
            </a:pPr>
            <a:r>
              <a:rPr lang="en-US" sz="4800" dirty="0"/>
              <a:t>intervention. Bethesda, MD: National Association </a:t>
            </a:r>
            <a:r>
              <a:rPr lang="en-US" sz="4800" dirty="0" smtClean="0"/>
              <a:t>of.</a:t>
            </a:r>
            <a:endParaRPr lang="en-US" sz="4800" dirty="0"/>
          </a:p>
          <a:p>
            <a:pPr marL="0" indent="0">
              <a:buNone/>
            </a:pPr>
            <a:endParaRPr lang="en-US" sz="3200" dirty="0"/>
          </a:p>
        </p:txBody>
      </p:sp>
      <p:sp>
        <p:nvSpPr>
          <p:cNvPr id="4" name="Footer Placeholder 3"/>
          <p:cNvSpPr>
            <a:spLocks noGrp="1"/>
          </p:cNvSpPr>
          <p:nvPr>
            <p:ph type="ftr" sz="quarter" idx="11"/>
          </p:nvPr>
        </p:nvSpPr>
        <p:spPr>
          <a:xfrm>
            <a:off x="677334" y="6271551"/>
            <a:ext cx="6297612" cy="365125"/>
          </a:xfrm>
        </p:spPr>
        <p:txBody>
          <a:bodyPr/>
          <a:lstStyle/>
          <a:p>
            <a:r>
              <a:rPr lang="en-US" dirty="0" smtClean="0"/>
              <a:t>Roberta's House  10/16/5</a:t>
            </a:r>
            <a:endParaRPr lang="en-US" dirty="0"/>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651719" y="369757"/>
            <a:ext cx="847344" cy="798576"/>
          </a:xfrm>
          <a:prstGeom prst="rect">
            <a:avLst/>
          </a:prstGeom>
        </p:spPr>
      </p:pic>
    </p:spTree>
    <p:extLst>
      <p:ext uri="{BB962C8B-B14F-4D97-AF65-F5344CB8AC3E}">
        <p14:creationId xmlns="" xmlns:p14="http://schemas.microsoft.com/office/powerpoint/2010/main" val="35065595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53462"/>
            <a:ext cx="8596668" cy="724525"/>
          </a:xfrm>
        </p:spPr>
        <p:txBody>
          <a:bodyPr/>
          <a:lstStyle/>
          <a:p>
            <a:pPr algn="ctr"/>
            <a:r>
              <a:rPr lang="en-US" dirty="0" smtClean="0"/>
              <a:t>Outcomes</a:t>
            </a:r>
            <a:endParaRPr lang="en-US" dirty="0"/>
          </a:p>
        </p:txBody>
      </p:sp>
      <p:sp>
        <p:nvSpPr>
          <p:cNvPr id="3" name="Content Placeholder 2"/>
          <p:cNvSpPr>
            <a:spLocks noGrp="1"/>
          </p:cNvSpPr>
          <p:nvPr>
            <p:ph idx="1"/>
          </p:nvPr>
        </p:nvSpPr>
        <p:spPr>
          <a:xfrm>
            <a:off x="677334" y="1752816"/>
            <a:ext cx="8596668" cy="3880773"/>
          </a:xfrm>
        </p:spPr>
        <p:txBody>
          <a:bodyPr>
            <a:normAutofit/>
          </a:bodyPr>
          <a:lstStyle/>
          <a:p>
            <a:r>
              <a:rPr lang="en-US" sz="2400" dirty="0" smtClean="0"/>
              <a:t>Youth are able to describe grief as normal and healthy</a:t>
            </a:r>
          </a:p>
          <a:p>
            <a:r>
              <a:rPr lang="en-US" sz="2400" dirty="0" smtClean="0"/>
              <a:t>Connect with other youth</a:t>
            </a:r>
          </a:p>
          <a:p>
            <a:r>
              <a:rPr lang="en-US" sz="2400" dirty="0" smtClean="0"/>
              <a:t>Express feelings and explore lessons learned</a:t>
            </a:r>
          </a:p>
          <a:p>
            <a:r>
              <a:rPr lang="en-US" sz="2400" dirty="0" smtClean="0"/>
              <a:t>Differentiate between positive and negative coping behaviors associated with grief</a:t>
            </a:r>
          </a:p>
          <a:p>
            <a:r>
              <a:rPr lang="en-US" sz="2400" dirty="0" smtClean="0"/>
              <a:t>Able to make meaning out of life’s experiences</a:t>
            </a:r>
          </a:p>
          <a:p>
            <a:r>
              <a:rPr lang="en-US" sz="2400" dirty="0" smtClean="0"/>
              <a:t>Create a positive purpose for life</a:t>
            </a:r>
          </a:p>
          <a:p>
            <a:r>
              <a:rPr lang="en-US" sz="2400" dirty="0"/>
              <a:t>S</a:t>
            </a:r>
            <a:r>
              <a:rPr lang="en-US" sz="2400" dirty="0" smtClean="0"/>
              <a:t>upport other who experience loss</a:t>
            </a:r>
          </a:p>
          <a:p>
            <a:endParaRPr lang="en-US" dirty="0"/>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724448" y="379411"/>
            <a:ext cx="847344" cy="798576"/>
          </a:xfrm>
          <a:prstGeom prst="rect">
            <a:avLst/>
          </a:prstGeom>
        </p:spPr>
      </p:pic>
      <p:sp>
        <p:nvSpPr>
          <p:cNvPr id="5" name="Footer Placeholder 4"/>
          <p:cNvSpPr>
            <a:spLocks noGrp="1"/>
          </p:cNvSpPr>
          <p:nvPr>
            <p:ph type="ftr" sz="quarter" idx="11"/>
          </p:nvPr>
        </p:nvSpPr>
        <p:spPr>
          <a:xfrm>
            <a:off x="677334" y="6271551"/>
            <a:ext cx="6297612" cy="365125"/>
          </a:xfrm>
        </p:spPr>
        <p:txBody>
          <a:bodyPr/>
          <a:lstStyle/>
          <a:p>
            <a:r>
              <a:rPr lang="en-US" dirty="0" smtClean="0"/>
              <a:t>Roberta's House  10/16/15</a:t>
            </a:r>
            <a:endParaRPr lang="en-US" dirty="0"/>
          </a:p>
        </p:txBody>
      </p:sp>
    </p:spTree>
    <p:extLst>
      <p:ext uri="{BB962C8B-B14F-4D97-AF65-F5344CB8AC3E}">
        <p14:creationId xmlns="" xmlns:p14="http://schemas.microsoft.com/office/powerpoint/2010/main" val="12350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47610"/>
            <a:ext cx="8596668" cy="859436"/>
          </a:xfrm>
        </p:spPr>
        <p:txBody>
          <a:bodyPr>
            <a:normAutofit fontScale="90000"/>
          </a:bodyPr>
          <a:lstStyle/>
          <a:p>
            <a:pPr algn="ctr"/>
            <a:r>
              <a:rPr lang="en-US" sz="4400" dirty="0" smtClean="0"/>
              <a:t/>
            </a:r>
            <a:br>
              <a:rPr lang="en-US" sz="4400" dirty="0" smtClean="0"/>
            </a:br>
            <a:r>
              <a:rPr lang="en-US" sz="4400" dirty="0" smtClean="0"/>
              <a:t>Roberta’s House Motto </a:t>
            </a:r>
            <a:endParaRPr lang="en-US" sz="4400" dirty="0"/>
          </a:p>
        </p:txBody>
      </p:sp>
      <p:sp>
        <p:nvSpPr>
          <p:cNvPr id="3" name="Content Placeholder 2"/>
          <p:cNvSpPr>
            <a:spLocks noGrp="1"/>
          </p:cNvSpPr>
          <p:nvPr>
            <p:ph idx="1"/>
          </p:nvPr>
        </p:nvSpPr>
        <p:spPr>
          <a:xfrm>
            <a:off x="677334" y="2068576"/>
            <a:ext cx="9467563" cy="3441445"/>
          </a:xfrm>
        </p:spPr>
        <p:txBody>
          <a:bodyPr>
            <a:normAutofit/>
          </a:bodyPr>
          <a:lstStyle/>
          <a:p>
            <a:pPr marL="0" indent="0" algn="ctr">
              <a:buNone/>
            </a:pPr>
            <a:r>
              <a:rPr lang="en-US" sz="6000" cap="all" dirty="0" smtClean="0"/>
              <a:t>I Care for you</a:t>
            </a:r>
          </a:p>
          <a:p>
            <a:pPr marL="0" indent="0" algn="ctr">
              <a:buNone/>
            </a:pPr>
            <a:r>
              <a:rPr lang="en-US" sz="6000" cap="all" dirty="0" smtClean="0"/>
              <a:t>You care for me</a:t>
            </a:r>
          </a:p>
          <a:p>
            <a:pPr marL="0" indent="0" algn="ctr">
              <a:buNone/>
            </a:pPr>
            <a:r>
              <a:rPr lang="en-US" sz="6000" cap="all" dirty="0" smtClean="0"/>
              <a:t>We care for each Other </a:t>
            </a:r>
            <a:endParaRPr lang="en-US" sz="6000" cap="all" dirty="0"/>
          </a:p>
        </p:txBody>
      </p:sp>
      <p:sp>
        <p:nvSpPr>
          <p:cNvPr id="4" name="Footer Placeholder 3"/>
          <p:cNvSpPr>
            <a:spLocks noGrp="1"/>
          </p:cNvSpPr>
          <p:nvPr>
            <p:ph type="ftr" sz="quarter" idx="11"/>
          </p:nvPr>
        </p:nvSpPr>
        <p:spPr>
          <a:xfrm>
            <a:off x="677334" y="6271551"/>
            <a:ext cx="6297612" cy="365125"/>
          </a:xfrm>
        </p:spPr>
        <p:txBody>
          <a:bodyPr/>
          <a:lstStyle/>
          <a:p>
            <a:r>
              <a:rPr lang="en-US" dirty="0" smtClean="0"/>
              <a:t>Roberta's House  10/16/15</a:t>
            </a:r>
            <a:endParaRPr lang="en-US" dirty="0"/>
          </a:p>
        </p:txBody>
      </p:sp>
      <p:pic>
        <p:nvPicPr>
          <p:cNvPr id="6" name="Picture 5"/>
          <p:cNvPicPr>
            <a:picLocks noChangeAspect="1"/>
          </p:cNvPicPr>
          <p:nvPr/>
        </p:nvPicPr>
        <p:blipFill>
          <a:blip r:embed="rId3"/>
          <a:stretch>
            <a:fillRect/>
          </a:stretch>
        </p:blipFill>
        <p:spPr>
          <a:xfrm>
            <a:off x="1247203" y="12357"/>
            <a:ext cx="7456929" cy="951470"/>
          </a:xfrm>
          <a:prstGeom prst="rect">
            <a:avLst/>
          </a:prstGeom>
        </p:spPr>
      </p:pic>
    </p:spTree>
    <p:extLst>
      <p:ext uri="{BB962C8B-B14F-4D97-AF65-F5344CB8AC3E}">
        <p14:creationId xmlns="" xmlns:p14="http://schemas.microsoft.com/office/powerpoint/2010/main" val="3816934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251" y="2170971"/>
            <a:ext cx="8596668" cy="3880773"/>
          </a:xfrm>
          <a:ln>
            <a:noFill/>
          </a:ln>
        </p:spPr>
        <p:txBody>
          <a:bodyPr/>
          <a:lstStyle/>
          <a:p>
            <a:pPr marL="0" indent="0">
              <a:buNone/>
            </a:pPr>
            <a:endParaRPr lang="en-US" dirty="0" smtClean="0"/>
          </a:p>
          <a:p>
            <a:pPr marL="0" indent="0">
              <a:buNone/>
            </a:pPr>
            <a:r>
              <a:rPr lang="en-US" sz="5400" dirty="0"/>
              <a:t> </a:t>
            </a:r>
            <a:r>
              <a:rPr lang="en-US" sz="5400" dirty="0" smtClean="0"/>
              <a:t>     Do You Have Any</a:t>
            </a:r>
          </a:p>
          <a:p>
            <a:pPr marL="0" indent="0">
              <a:buNone/>
            </a:pPr>
            <a:r>
              <a:rPr lang="en-US" sz="5400" dirty="0"/>
              <a:t> </a:t>
            </a:r>
            <a:r>
              <a:rPr lang="en-US" sz="8000" dirty="0" smtClean="0"/>
              <a:t>QUESTIONS ?????</a:t>
            </a:r>
          </a:p>
        </p:txBody>
      </p:sp>
      <p:pic>
        <p:nvPicPr>
          <p:cNvPr id="6" name="Picture 5"/>
          <p:cNvPicPr>
            <a:picLocks noChangeAspect="1"/>
          </p:cNvPicPr>
          <p:nvPr/>
        </p:nvPicPr>
        <p:blipFill>
          <a:blip r:embed="rId3">
            <a:clrChange>
              <a:clrFrom>
                <a:srgbClr val="FEFEFE"/>
              </a:clrFrom>
              <a:clrTo>
                <a:srgbClr val="FEFEFE">
                  <a:alpha val="0"/>
                </a:srgbClr>
              </a:clrTo>
            </a:clrChange>
            <a:extLst>
              <a:ext uri="{28A0092B-C50C-407E-A947-70E740481C1C}">
                <a14:useLocalDpi xmlns="" xmlns:a14="http://schemas.microsoft.com/office/drawing/2010/main" val="0"/>
              </a:ext>
            </a:extLst>
          </a:blip>
          <a:stretch>
            <a:fillRect/>
          </a:stretch>
        </p:blipFill>
        <p:spPr>
          <a:xfrm>
            <a:off x="469558" y="334196"/>
            <a:ext cx="8983361" cy="1836775"/>
          </a:xfrm>
          <a:prstGeom prst="rect">
            <a:avLst/>
          </a:prstGeom>
        </p:spPr>
      </p:pic>
      <p:sp>
        <p:nvSpPr>
          <p:cNvPr id="7" name="Footer Placeholder 6"/>
          <p:cNvSpPr>
            <a:spLocks noGrp="1"/>
          </p:cNvSpPr>
          <p:nvPr>
            <p:ph type="ftr" sz="quarter" idx="11"/>
          </p:nvPr>
        </p:nvSpPr>
        <p:spPr>
          <a:xfrm>
            <a:off x="677334" y="6271551"/>
            <a:ext cx="6297612" cy="365125"/>
          </a:xfrm>
        </p:spPr>
        <p:txBody>
          <a:bodyPr/>
          <a:lstStyle/>
          <a:p>
            <a:r>
              <a:rPr lang="en-US" dirty="0" smtClean="0"/>
              <a:t>Roberta's House 10/16/15</a:t>
            </a:r>
            <a:endParaRPr lang="en-US" dirty="0"/>
          </a:p>
        </p:txBody>
      </p:sp>
    </p:spTree>
    <p:extLst>
      <p:ext uri="{BB962C8B-B14F-4D97-AF65-F5344CB8AC3E}">
        <p14:creationId xmlns="" xmlns:p14="http://schemas.microsoft.com/office/powerpoint/2010/main" val="3830949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dirty="0" smtClean="0"/>
              <a:t>            </a:t>
            </a:r>
            <a:br>
              <a:rPr lang="en-US" dirty="0" smtClean="0"/>
            </a:br>
            <a:r>
              <a:rPr lang="en-US" dirty="0" smtClean="0"/>
              <a:t>             Roberta’s House  History </a:t>
            </a:r>
            <a:br>
              <a:rPr lang="en-US" dirty="0" smtClean="0"/>
            </a:br>
            <a:r>
              <a:rPr lang="en-US" dirty="0"/>
              <a:t> </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a:t>Roberta’s House was founded in June of 2007 in memory of the late Julia Roberta March, by her children. Julia Roberta March, was the matriarch and co-founder of the March Funeral Homes in Baltimore, Maryland. She and her husband, William C. March, were successful business owners that began in 1957 and was well known for their compassion and giving spirit. Thousands of families were served out of their small row- house funeral home because of their commitment to providing dignified, affordable services to low income families</a:t>
            </a:r>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Roberta's House  10/16/15</a:t>
            </a:r>
            <a:endParaRPr lang="en-US" dirty="0"/>
          </a:p>
        </p:txBody>
      </p:sp>
      <p:pic>
        <p:nvPicPr>
          <p:cNvPr id="5" name="Picture 4"/>
          <p:cNvPicPr>
            <a:picLocks noChangeAspect="1"/>
          </p:cNvPicPr>
          <p:nvPr/>
        </p:nvPicPr>
        <p:blipFill>
          <a:blip r:embed="rId2"/>
          <a:stretch>
            <a:fillRect/>
          </a:stretch>
        </p:blipFill>
        <p:spPr>
          <a:xfrm>
            <a:off x="797254" y="0"/>
            <a:ext cx="8010838" cy="1211629"/>
          </a:xfrm>
          <a:prstGeom prst="rect">
            <a:avLst/>
          </a:prstGeom>
        </p:spPr>
      </p:pic>
    </p:spTree>
    <p:extLst>
      <p:ext uri="{BB962C8B-B14F-4D97-AF65-F5344CB8AC3E}">
        <p14:creationId xmlns="" xmlns:p14="http://schemas.microsoft.com/office/powerpoint/2010/main" val="1632009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dirty="0"/>
              <a:t/>
            </a:r>
            <a:br>
              <a:rPr lang="en-US" dirty="0"/>
            </a:br>
            <a:r>
              <a:rPr lang="en-US" dirty="0"/>
              <a:t> </a:t>
            </a:r>
            <a:r>
              <a:rPr lang="en-US" dirty="0" smtClean="0"/>
              <a:t>              </a:t>
            </a:r>
            <a:br>
              <a:rPr lang="en-US" dirty="0" smtClean="0"/>
            </a:br>
            <a:r>
              <a:rPr lang="en-US" dirty="0"/>
              <a:t/>
            </a:r>
            <a:br>
              <a:rPr lang="en-US" dirty="0"/>
            </a:br>
            <a:endParaRPr lang="en-US" sz="5400" dirty="0"/>
          </a:p>
        </p:txBody>
      </p:sp>
      <p:sp>
        <p:nvSpPr>
          <p:cNvPr id="3" name="Content Placeholder 2"/>
          <p:cNvSpPr>
            <a:spLocks noGrp="1"/>
          </p:cNvSpPr>
          <p:nvPr>
            <p:ph idx="1"/>
          </p:nvPr>
        </p:nvSpPr>
        <p:spPr>
          <a:xfrm>
            <a:off x="969342" y="3039762"/>
            <a:ext cx="8596668" cy="2751248"/>
          </a:xfrm>
        </p:spPr>
        <p:txBody>
          <a:bodyPr/>
          <a:lstStyle/>
          <a:p>
            <a:pPr marL="0" indent="0">
              <a:buNone/>
            </a:pPr>
            <a:r>
              <a:rPr lang="en-US" sz="3200" dirty="0" smtClean="0"/>
              <a:t>Families who experience loss are able to transform their despair to hope, become healthy and ultimately create safer communities. </a:t>
            </a:r>
            <a:endParaRPr lang="en-US" sz="3200" dirty="0"/>
          </a:p>
        </p:txBody>
      </p:sp>
      <p:sp>
        <p:nvSpPr>
          <p:cNvPr id="4" name="Footer Placeholder 3"/>
          <p:cNvSpPr>
            <a:spLocks noGrp="1"/>
          </p:cNvSpPr>
          <p:nvPr>
            <p:ph type="ftr" sz="quarter" idx="11"/>
          </p:nvPr>
        </p:nvSpPr>
        <p:spPr>
          <a:xfrm>
            <a:off x="677334" y="6282816"/>
            <a:ext cx="6297612" cy="365125"/>
          </a:xfrm>
        </p:spPr>
        <p:txBody>
          <a:bodyPr/>
          <a:lstStyle/>
          <a:p>
            <a:r>
              <a:rPr lang="en-US" dirty="0" smtClean="0"/>
              <a:t>Roberta's House  10/16/15</a:t>
            </a:r>
            <a:endParaRPr lang="en-US" dirty="0"/>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261350" y="401562"/>
            <a:ext cx="8012652" cy="1638300"/>
          </a:xfrm>
          <a:prstGeom prst="rect">
            <a:avLst/>
          </a:prstGeom>
        </p:spPr>
      </p:pic>
      <p:sp>
        <p:nvSpPr>
          <p:cNvPr id="5" name="Rectangle 4"/>
          <p:cNvSpPr/>
          <p:nvPr/>
        </p:nvSpPr>
        <p:spPr>
          <a:xfrm>
            <a:off x="3586903" y="2239280"/>
            <a:ext cx="3388043" cy="584775"/>
          </a:xfrm>
          <a:prstGeom prst="rect">
            <a:avLst/>
          </a:prstGeom>
        </p:spPr>
        <p:txBody>
          <a:bodyPr wrap="none">
            <a:spAutoFit/>
          </a:bodyPr>
          <a:lstStyle/>
          <a:p>
            <a:r>
              <a:rPr lang="en-US" dirty="0"/>
              <a:t> </a:t>
            </a:r>
            <a:r>
              <a:rPr lang="en-US" sz="3200" dirty="0">
                <a:solidFill>
                  <a:schemeClr val="accent1"/>
                </a:solidFill>
                <a:latin typeface="+mj-lt"/>
                <a:ea typeface="+mj-ea"/>
                <a:cs typeface="+mj-cs"/>
              </a:rPr>
              <a:t>Vision</a:t>
            </a:r>
            <a:r>
              <a:rPr lang="en-US" dirty="0"/>
              <a:t> </a:t>
            </a:r>
            <a:r>
              <a:rPr lang="en-US" sz="3200" dirty="0">
                <a:solidFill>
                  <a:schemeClr val="accent1"/>
                </a:solidFill>
                <a:latin typeface="+mj-lt"/>
                <a:ea typeface="+mj-ea"/>
                <a:cs typeface="+mj-cs"/>
              </a:rPr>
              <a:t>Statement</a:t>
            </a:r>
            <a:r>
              <a:rPr lang="en-US" dirty="0"/>
              <a:t> </a:t>
            </a:r>
          </a:p>
        </p:txBody>
      </p:sp>
    </p:spTree>
    <p:extLst>
      <p:ext uri="{BB962C8B-B14F-4D97-AF65-F5344CB8AC3E}">
        <p14:creationId xmlns="" xmlns:p14="http://schemas.microsoft.com/office/powerpoint/2010/main" val="1732724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78686"/>
            <a:ext cx="8596668" cy="1320800"/>
          </a:xfrm>
        </p:spPr>
        <p:txBody>
          <a:bodyPr>
            <a:normAutofit/>
          </a:bodyPr>
          <a:lstStyle/>
          <a:p>
            <a:r>
              <a:rPr lang="en-US" dirty="0" smtClean="0"/>
              <a:t>            </a:t>
            </a:r>
            <a:br>
              <a:rPr lang="en-US" dirty="0" smtClean="0"/>
            </a:br>
            <a:r>
              <a:rPr lang="en-US" dirty="0"/>
              <a:t> </a:t>
            </a:r>
            <a:r>
              <a:rPr lang="en-US" dirty="0" smtClean="0"/>
              <a:t>            </a:t>
            </a:r>
            <a:endParaRPr lang="en-US" sz="4800" dirty="0"/>
          </a:p>
        </p:txBody>
      </p:sp>
      <p:sp>
        <p:nvSpPr>
          <p:cNvPr id="3" name="Content Placeholder 2"/>
          <p:cNvSpPr>
            <a:spLocks noGrp="1"/>
          </p:cNvSpPr>
          <p:nvPr>
            <p:ph idx="1"/>
          </p:nvPr>
        </p:nvSpPr>
        <p:spPr>
          <a:xfrm>
            <a:off x="991677" y="2416986"/>
            <a:ext cx="8588580" cy="3663174"/>
          </a:xfrm>
        </p:spPr>
        <p:txBody>
          <a:bodyPr>
            <a:normAutofit/>
          </a:bodyPr>
          <a:lstStyle/>
          <a:p>
            <a:pPr marL="0" indent="0">
              <a:buNone/>
            </a:pPr>
            <a:endParaRPr lang="en-US" sz="2400" dirty="0"/>
          </a:p>
          <a:p>
            <a:pPr marL="0" indent="0">
              <a:buNone/>
            </a:pPr>
            <a:r>
              <a:rPr lang="en-US" sz="3200" dirty="0" smtClean="0"/>
              <a:t>We believe all children and families suffering the loss or death of a loved one should have support and a safe place to heal and recover. Roberta’s House addresses grief as a public health preventive service.</a:t>
            </a:r>
          </a:p>
          <a:p>
            <a:pPr marL="0" indent="0">
              <a:buNone/>
            </a:pPr>
            <a:endParaRPr lang="en-US" sz="2400" dirty="0" smtClean="0"/>
          </a:p>
        </p:txBody>
      </p:sp>
      <p:sp>
        <p:nvSpPr>
          <p:cNvPr id="5" name="Footer Placeholder 4"/>
          <p:cNvSpPr>
            <a:spLocks noGrp="1"/>
          </p:cNvSpPr>
          <p:nvPr>
            <p:ph type="ftr" sz="quarter" idx="11"/>
          </p:nvPr>
        </p:nvSpPr>
        <p:spPr>
          <a:xfrm>
            <a:off x="677334" y="6283870"/>
            <a:ext cx="6297612" cy="365125"/>
          </a:xfrm>
        </p:spPr>
        <p:txBody>
          <a:bodyPr/>
          <a:lstStyle/>
          <a:p>
            <a:r>
              <a:rPr lang="en-US" dirty="0" smtClean="0"/>
              <a:t>Roberta's House  10/16/15</a:t>
            </a:r>
            <a:endParaRPr lang="en-US" dirty="0"/>
          </a:p>
        </p:txBody>
      </p:sp>
      <p:sp>
        <p:nvSpPr>
          <p:cNvPr id="11" name="Rectangle 10"/>
          <p:cNvSpPr/>
          <p:nvPr/>
        </p:nvSpPr>
        <p:spPr>
          <a:xfrm>
            <a:off x="5029842" y="3244334"/>
            <a:ext cx="184731" cy="369332"/>
          </a:xfrm>
          <a:prstGeom prst="rect">
            <a:avLst/>
          </a:prstGeom>
        </p:spPr>
        <p:txBody>
          <a:bodyPr wrap="none">
            <a:spAutoFit/>
          </a:bodyPr>
          <a:lstStyle/>
          <a:p>
            <a:endParaRPr lang="en-US" dirty="0"/>
          </a:p>
        </p:txBody>
      </p:sp>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279641" y="332992"/>
            <a:ext cx="8012652" cy="1638300"/>
          </a:xfrm>
          <a:prstGeom prst="rect">
            <a:avLst/>
          </a:prstGeom>
        </p:spPr>
      </p:pic>
      <p:sp>
        <p:nvSpPr>
          <p:cNvPr id="4" name="Rectangle 3"/>
          <p:cNvSpPr/>
          <p:nvPr/>
        </p:nvSpPr>
        <p:spPr>
          <a:xfrm>
            <a:off x="3683118" y="2213276"/>
            <a:ext cx="3653564" cy="584775"/>
          </a:xfrm>
          <a:prstGeom prst="rect">
            <a:avLst/>
          </a:prstGeom>
        </p:spPr>
        <p:txBody>
          <a:bodyPr wrap="none">
            <a:spAutoFit/>
          </a:bodyPr>
          <a:lstStyle/>
          <a:p>
            <a:r>
              <a:rPr lang="en-US" sz="3200" dirty="0" smtClean="0">
                <a:solidFill>
                  <a:schemeClr val="accent1"/>
                </a:solidFill>
                <a:latin typeface="+mj-lt"/>
                <a:ea typeface="+mj-ea"/>
                <a:cs typeface="+mj-cs"/>
              </a:rPr>
              <a:t>Mission Statement </a:t>
            </a:r>
            <a:endParaRPr lang="en-US" sz="3200" dirty="0">
              <a:solidFill>
                <a:schemeClr val="accent1"/>
              </a:solidFill>
              <a:latin typeface="+mj-lt"/>
              <a:ea typeface="+mj-ea"/>
              <a:cs typeface="+mj-cs"/>
            </a:endParaRPr>
          </a:p>
        </p:txBody>
      </p:sp>
    </p:spTree>
    <p:extLst>
      <p:ext uri="{BB962C8B-B14F-4D97-AF65-F5344CB8AC3E}">
        <p14:creationId xmlns="" xmlns:p14="http://schemas.microsoft.com/office/powerpoint/2010/main" val="2294343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47610"/>
            <a:ext cx="8596668" cy="859436"/>
          </a:xfrm>
        </p:spPr>
        <p:txBody>
          <a:bodyPr>
            <a:normAutofit fontScale="90000"/>
          </a:bodyPr>
          <a:lstStyle/>
          <a:p>
            <a:pPr algn="ctr"/>
            <a:r>
              <a:rPr lang="en-US" sz="4400" dirty="0" smtClean="0"/>
              <a:t/>
            </a:r>
            <a:br>
              <a:rPr lang="en-US" sz="4400" dirty="0" smtClean="0"/>
            </a:br>
            <a:r>
              <a:rPr lang="en-US" sz="4400" dirty="0" smtClean="0"/>
              <a:t>Roberta’s House Motto </a:t>
            </a:r>
            <a:endParaRPr lang="en-US" sz="4400" dirty="0"/>
          </a:p>
        </p:txBody>
      </p:sp>
      <p:sp>
        <p:nvSpPr>
          <p:cNvPr id="3" name="Content Placeholder 2"/>
          <p:cNvSpPr>
            <a:spLocks noGrp="1"/>
          </p:cNvSpPr>
          <p:nvPr>
            <p:ph idx="1"/>
          </p:nvPr>
        </p:nvSpPr>
        <p:spPr>
          <a:xfrm>
            <a:off x="677334" y="2068576"/>
            <a:ext cx="9467563" cy="3441445"/>
          </a:xfrm>
        </p:spPr>
        <p:txBody>
          <a:bodyPr>
            <a:normAutofit/>
          </a:bodyPr>
          <a:lstStyle/>
          <a:p>
            <a:pPr marL="0" indent="0" algn="ctr">
              <a:buNone/>
            </a:pPr>
            <a:r>
              <a:rPr lang="en-US" sz="6000" cap="all" dirty="0" smtClean="0"/>
              <a:t>I Care for you</a:t>
            </a:r>
          </a:p>
          <a:p>
            <a:pPr marL="0" indent="0" algn="ctr">
              <a:buNone/>
            </a:pPr>
            <a:r>
              <a:rPr lang="en-US" sz="6000" cap="all" dirty="0" smtClean="0"/>
              <a:t>You care for me</a:t>
            </a:r>
          </a:p>
          <a:p>
            <a:pPr marL="0" indent="0" algn="ctr">
              <a:buNone/>
            </a:pPr>
            <a:r>
              <a:rPr lang="en-US" sz="6000" cap="all" dirty="0" smtClean="0"/>
              <a:t>We care for each Other </a:t>
            </a:r>
            <a:endParaRPr lang="en-US" sz="6000" cap="all" dirty="0"/>
          </a:p>
        </p:txBody>
      </p:sp>
      <p:sp>
        <p:nvSpPr>
          <p:cNvPr id="4" name="Footer Placeholder 3"/>
          <p:cNvSpPr>
            <a:spLocks noGrp="1"/>
          </p:cNvSpPr>
          <p:nvPr>
            <p:ph type="ftr" sz="quarter" idx="11"/>
          </p:nvPr>
        </p:nvSpPr>
        <p:spPr>
          <a:xfrm>
            <a:off x="677334" y="6271551"/>
            <a:ext cx="6297612" cy="365125"/>
          </a:xfrm>
        </p:spPr>
        <p:txBody>
          <a:bodyPr/>
          <a:lstStyle/>
          <a:p>
            <a:r>
              <a:rPr lang="en-US" dirty="0" smtClean="0"/>
              <a:t>Roberta's House  10/16/15</a:t>
            </a:r>
            <a:endParaRPr lang="en-US" dirty="0"/>
          </a:p>
        </p:txBody>
      </p:sp>
      <p:pic>
        <p:nvPicPr>
          <p:cNvPr id="6" name="Picture 5"/>
          <p:cNvPicPr>
            <a:picLocks noChangeAspect="1"/>
          </p:cNvPicPr>
          <p:nvPr/>
        </p:nvPicPr>
        <p:blipFill>
          <a:blip r:embed="rId3"/>
          <a:stretch>
            <a:fillRect/>
          </a:stretch>
        </p:blipFill>
        <p:spPr>
          <a:xfrm>
            <a:off x="1247203" y="12357"/>
            <a:ext cx="7456929" cy="951470"/>
          </a:xfrm>
          <a:prstGeom prst="rect">
            <a:avLst/>
          </a:prstGeom>
        </p:spPr>
      </p:pic>
    </p:spTree>
    <p:extLst>
      <p:ext uri="{BB962C8B-B14F-4D97-AF65-F5344CB8AC3E}">
        <p14:creationId xmlns="" xmlns:p14="http://schemas.microsoft.com/office/powerpoint/2010/main" val="987919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77334" y="1210512"/>
            <a:ext cx="8860094" cy="5123621"/>
          </a:xfrm>
        </p:spPr>
        <p:txBody>
          <a:bodyPr>
            <a:normAutofit fontScale="92500"/>
          </a:bodyPr>
          <a:lstStyle/>
          <a:p>
            <a:r>
              <a:rPr lang="en-US" sz="2200" dirty="0" smtClean="0"/>
              <a:t>Programmatically </a:t>
            </a:r>
            <a:r>
              <a:rPr lang="en-US" sz="2200" dirty="0"/>
              <a:t> </a:t>
            </a:r>
            <a:r>
              <a:rPr lang="en-US" sz="2200" dirty="0" smtClean="0"/>
              <a:t>we, are </a:t>
            </a:r>
            <a:r>
              <a:rPr lang="en-US" sz="2200" dirty="0"/>
              <a:t>sometimes unaware of the </a:t>
            </a:r>
            <a:r>
              <a:rPr lang="en-US" sz="2200" dirty="0" smtClean="0"/>
              <a:t>precursor </a:t>
            </a:r>
            <a:r>
              <a:rPr lang="en-US" sz="2200" dirty="0"/>
              <a:t>which </a:t>
            </a:r>
            <a:r>
              <a:rPr lang="en-US" sz="2200" dirty="0" smtClean="0"/>
              <a:t>leads to </a:t>
            </a:r>
            <a:r>
              <a:rPr lang="en-US" sz="2200" dirty="0"/>
              <a:t>undesirable behavior(s) </a:t>
            </a:r>
            <a:r>
              <a:rPr lang="en-US" sz="2200" dirty="0" smtClean="0"/>
              <a:t>on </a:t>
            </a:r>
            <a:r>
              <a:rPr lang="en-US" sz="2200" dirty="0"/>
              <a:t>the </a:t>
            </a:r>
            <a:r>
              <a:rPr lang="en-US" sz="2200" dirty="0" smtClean="0"/>
              <a:t>milieu or foster homes .</a:t>
            </a:r>
            <a:endParaRPr lang="en-US" sz="2200" dirty="0"/>
          </a:p>
          <a:p>
            <a:r>
              <a:rPr lang="en-US" sz="2200" dirty="0"/>
              <a:t>In a </a:t>
            </a:r>
            <a:r>
              <a:rPr lang="en-US" sz="2200" dirty="0" smtClean="0"/>
              <a:t>study </a:t>
            </a:r>
            <a:r>
              <a:rPr lang="en-US" sz="2200" dirty="0"/>
              <a:t>conducted in </a:t>
            </a:r>
            <a:r>
              <a:rPr lang="en-US" sz="2200" dirty="0" smtClean="0"/>
              <a:t>2012 by </a:t>
            </a:r>
            <a:r>
              <a:rPr lang="en-US" sz="2200" dirty="0"/>
              <a:t>New York Life Foundation and American  Federation of Teachers</a:t>
            </a:r>
            <a:r>
              <a:rPr lang="en-US" sz="2200" dirty="0" smtClean="0"/>
              <a:t>, classroom </a:t>
            </a:r>
            <a:r>
              <a:rPr lang="en-US" sz="2200" dirty="0"/>
              <a:t>teachers report that students who have lost a parent or </a:t>
            </a:r>
            <a:r>
              <a:rPr lang="en-US" sz="2200" dirty="0" smtClean="0"/>
              <a:t>guardian </a:t>
            </a:r>
            <a:r>
              <a:rPr lang="en-US" sz="2200" dirty="0"/>
              <a:t>typically exhibit:</a:t>
            </a:r>
          </a:p>
          <a:p>
            <a:pPr lvl="1"/>
            <a:r>
              <a:rPr lang="en-US" sz="2000" dirty="0"/>
              <a:t>Difficulty concentrating in class (observed by 87</a:t>
            </a:r>
            <a:r>
              <a:rPr lang="en-US" sz="2000" dirty="0" smtClean="0"/>
              <a:t>%)</a:t>
            </a:r>
            <a:endParaRPr lang="en-US" sz="2000" dirty="0"/>
          </a:p>
          <a:p>
            <a:pPr lvl="1"/>
            <a:r>
              <a:rPr lang="en-US" sz="2000" dirty="0" smtClean="0"/>
              <a:t>Withdrawal/disengagement </a:t>
            </a:r>
            <a:r>
              <a:rPr lang="en-US" sz="2000" dirty="0"/>
              <a:t>and less class participation </a:t>
            </a:r>
            <a:r>
              <a:rPr lang="en-US" sz="2000" dirty="0" smtClean="0"/>
              <a:t>(observed by 82</a:t>
            </a:r>
            <a:r>
              <a:rPr lang="en-US" sz="2000" dirty="0"/>
              <a:t>%)</a:t>
            </a:r>
          </a:p>
          <a:p>
            <a:pPr lvl="1"/>
            <a:r>
              <a:rPr lang="en-US" sz="2000" dirty="0"/>
              <a:t>Absenteeism (observed by 72%)</a:t>
            </a:r>
          </a:p>
          <a:p>
            <a:pPr lvl="1"/>
            <a:r>
              <a:rPr lang="en-US" sz="2000" dirty="0"/>
              <a:t>Decrease in quality of work ( observed by 68</a:t>
            </a:r>
            <a:r>
              <a:rPr lang="en-US" sz="2000" dirty="0" smtClean="0"/>
              <a:t>%)                         </a:t>
            </a:r>
            <a:endParaRPr lang="en-US" sz="2000" dirty="0"/>
          </a:p>
          <a:p>
            <a:pPr lvl="1"/>
            <a:r>
              <a:rPr lang="en-US" sz="2000" dirty="0"/>
              <a:t>Less reliability in turning in assignments (observed by 66</a:t>
            </a:r>
            <a:r>
              <a:rPr lang="en-US" sz="2000" dirty="0" smtClean="0"/>
              <a:t>%) </a:t>
            </a:r>
          </a:p>
          <a:p>
            <a:pPr lvl="1"/>
            <a:r>
              <a:rPr lang="en-US" sz="2000" dirty="0" smtClean="0"/>
              <a:t>7 in 10 teachers (69%) currently have at least one student in their class(es) who has lost a parent , guardian, sibling, or close friend in the past year</a:t>
            </a:r>
          </a:p>
          <a:p>
            <a:endParaRPr lang="en-US" dirty="0"/>
          </a:p>
        </p:txBody>
      </p:sp>
      <p:sp>
        <p:nvSpPr>
          <p:cNvPr id="2" name="Title 1"/>
          <p:cNvSpPr>
            <a:spLocks noGrp="1"/>
          </p:cNvSpPr>
          <p:nvPr>
            <p:ph type="title"/>
          </p:nvPr>
        </p:nvSpPr>
        <p:spPr>
          <a:xfrm>
            <a:off x="677334" y="295813"/>
            <a:ext cx="8596668" cy="814101"/>
          </a:xfrm>
        </p:spPr>
        <p:txBody>
          <a:bodyPr>
            <a:normAutofit fontScale="90000"/>
          </a:bodyPr>
          <a:lstStyle/>
          <a:p>
            <a:r>
              <a:rPr lang="en-US" dirty="0" smtClean="0"/>
              <a:t>Facts Regarding Grieving Children and Youth</a:t>
            </a:r>
            <a:endParaRPr lang="en-US" dirty="0"/>
          </a:p>
        </p:txBody>
      </p:sp>
      <p:sp>
        <p:nvSpPr>
          <p:cNvPr id="3" name="Footer Placeholder 2"/>
          <p:cNvSpPr>
            <a:spLocks noGrp="1"/>
          </p:cNvSpPr>
          <p:nvPr>
            <p:ph type="ftr" sz="quarter" idx="11"/>
          </p:nvPr>
        </p:nvSpPr>
        <p:spPr>
          <a:xfrm>
            <a:off x="677334" y="6223924"/>
            <a:ext cx="6297612" cy="365125"/>
          </a:xfrm>
        </p:spPr>
        <p:txBody>
          <a:bodyPr/>
          <a:lstStyle/>
          <a:p>
            <a:r>
              <a:rPr lang="en-US" dirty="0" smtClean="0"/>
              <a:t>Roberta's House  710/16/15</a:t>
            </a:r>
            <a:endParaRPr lang="en-US" dirty="0"/>
          </a:p>
        </p:txBody>
      </p:sp>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690084" y="210312"/>
            <a:ext cx="847344" cy="798576"/>
          </a:xfrm>
          <a:prstGeom prst="rect">
            <a:avLst/>
          </a:prstGeom>
        </p:spPr>
      </p:pic>
    </p:spTree>
    <p:extLst>
      <p:ext uri="{BB962C8B-B14F-4D97-AF65-F5344CB8AC3E}">
        <p14:creationId xmlns="" xmlns:p14="http://schemas.microsoft.com/office/powerpoint/2010/main" val="1448844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00" y="302325"/>
            <a:ext cx="8596668" cy="1320800"/>
          </a:xfrm>
        </p:spPr>
        <p:txBody>
          <a:bodyPr>
            <a:normAutofit fontScale="90000"/>
          </a:bodyPr>
          <a:lstStyle/>
          <a:p>
            <a:pPr algn="ctr"/>
            <a:r>
              <a:rPr lang="en-US" dirty="0" smtClean="0"/>
              <a:t>Providing Support for Children and Youth </a:t>
            </a:r>
            <a:br>
              <a:rPr lang="en-US" dirty="0" smtClean="0"/>
            </a:br>
            <a:r>
              <a:rPr lang="en-US" dirty="0"/>
              <a:t/>
            </a:r>
            <a:br>
              <a:rPr lang="en-US" dirty="0"/>
            </a:br>
            <a:r>
              <a:rPr lang="en-US" dirty="0" smtClean="0"/>
              <a:t> </a:t>
            </a:r>
            <a:endParaRPr lang="en-US" dirty="0"/>
          </a:p>
        </p:txBody>
      </p:sp>
      <p:sp>
        <p:nvSpPr>
          <p:cNvPr id="3" name="Content Placeholder 2"/>
          <p:cNvSpPr>
            <a:spLocks noGrp="1"/>
          </p:cNvSpPr>
          <p:nvPr>
            <p:ph idx="1"/>
          </p:nvPr>
        </p:nvSpPr>
        <p:spPr/>
        <p:txBody>
          <a:bodyPr/>
          <a:lstStyle/>
          <a:p>
            <a:pPr marL="0" indent="0">
              <a:buNone/>
            </a:pPr>
            <a:endParaRPr lang="en-US" dirty="0"/>
          </a:p>
          <a:p>
            <a:r>
              <a:rPr lang="en-US" dirty="0" smtClean="0"/>
              <a:t>Loss is a natural and expected part of life. Before reaching adulthood, the majority of children and adolescents will experience the loss of a close or special person . </a:t>
            </a:r>
          </a:p>
          <a:p>
            <a:r>
              <a:rPr lang="en-US" dirty="0" smtClean="0"/>
              <a:t>Therefore, it is very important for foster parents and staff at all levels have strong understanding of ways in which they can support grieving children and youth. </a:t>
            </a:r>
          </a:p>
          <a:p>
            <a:r>
              <a:rPr lang="en-US" dirty="0" smtClean="0"/>
              <a:t>This includes having an understanding of expected grief reactions as well as the ability to identify reactions or behaviors that are indicative of unhealthy mourning. </a:t>
            </a:r>
            <a:endParaRPr lang="en-US" dirty="0"/>
          </a:p>
        </p:txBody>
      </p:sp>
      <p:sp>
        <p:nvSpPr>
          <p:cNvPr id="4" name="Footer Placeholder 3"/>
          <p:cNvSpPr>
            <a:spLocks noGrp="1"/>
          </p:cNvSpPr>
          <p:nvPr>
            <p:ph type="ftr" sz="quarter" idx="11"/>
          </p:nvPr>
        </p:nvSpPr>
        <p:spPr>
          <a:xfrm>
            <a:off x="677334" y="6213701"/>
            <a:ext cx="6297612" cy="365125"/>
          </a:xfrm>
        </p:spPr>
        <p:txBody>
          <a:bodyPr/>
          <a:lstStyle/>
          <a:p>
            <a:r>
              <a:rPr lang="en-US" dirty="0" smtClean="0">
                <a:solidFill>
                  <a:prstClr val="black">
                    <a:tint val="75000"/>
                  </a:prstClr>
                </a:solidFill>
              </a:rPr>
              <a:t>Roberta's House  10/16/15</a:t>
            </a:r>
            <a:endParaRPr lang="en-US" dirty="0">
              <a:solidFill>
                <a:prstClr val="black">
                  <a:tint val="75000"/>
                </a:prstClr>
              </a:solidFill>
            </a:endParaRPr>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726763" y="302325"/>
            <a:ext cx="847344" cy="798576"/>
          </a:xfrm>
          <a:prstGeom prst="rect">
            <a:avLst/>
          </a:prstGeom>
        </p:spPr>
      </p:pic>
    </p:spTree>
    <p:extLst>
      <p:ext uri="{BB962C8B-B14F-4D97-AF65-F5344CB8AC3E}">
        <p14:creationId xmlns="" xmlns:p14="http://schemas.microsoft.com/office/powerpoint/2010/main" val="1966853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9070"/>
          </a:xfrm>
        </p:spPr>
        <p:txBody>
          <a:bodyPr>
            <a:normAutofit/>
          </a:bodyPr>
          <a:lstStyle/>
          <a:p>
            <a:r>
              <a:rPr lang="en-US" dirty="0" smtClean="0"/>
              <a:t>What  Are Typical Grief Reactions?</a:t>
            </a:r>
            <a:endParaRPr lang="en-US" dirty="0"/>
          </a:p>
        </p:txBody>
      </p:sp>
      <p:sp>
        <p:nvSpPr>
          <p:cNvPr id="3" name="Content Placeholder 2"/>
          <p:cNvSpPr>
            <a:spLocks noGrp="1"/>
          </p:cNvSpPr>
          <p:nvPr>
            <p:ph idx="1"/>
          </p:nvPr>
        </p:nvSpPr>
        <p:spPr>
          <a:xfrm>
            <a:off x="677334" y="1515886"/>
            <a:ext cx="9084504" cy="4633186"/>
          </a:xfrm>
        </p:spPr>
        <p:txBody>
          <a:bodyPr>
            <a:normAutofit/>
          </a:bodyPr>
          <a:lstStyle/>
          <a:p>
            <a:endParaRPr lang="en-US" dirty="0"/>
          </a:p>
          <a:p>
            <a:r>
              <a:rPr lang="en-US" b="1" dirty="0" smtClean="0"/>
              <a:t>Preschool Level </a:t>
            </a:r>
            <a:r>
              <a:rPr lang="en-US" dirty="0" smtClean="0"/>
              <a:t>– Young children are generally unable to directly  express their emotions, Adults should be alert to  the following symptoms: decreased verbalization, Increased anxiety, and regressive behaviors</a:t>
            </a:r>
          </a:p>
          <a:p>
            <a:r>
              <a:rPr lang="en-US" dirty="0" smtClean="0"/>
              <a:t>Elementary School- Although more able to express feelings with words, school-age children more readily communicate grief responses through changes in behavior including the following: difficulty concentrating or inattention, somatic complaints, sleep disturbances, withdrawal, increased irritability, disruptive behavior, depression guilt , decreased in academic performance and poor attendance </a:t>
            </a:r>
          </a:p>
          <a:p>
            <a:r>
              <a:rPr lang="en-US" dirty="0"/>
              <a:t> </a:t>
            </a:r>
            <a:r>
              <a:rPr lang="en-US" b="1" dirty="0" smtClean="0"/>
              <a:t>Middle and High School- </a:t>
            </a:r>
            <a:r>
              <a:rPr lang="en-US" dirty="0" smtClean="0"/>
              <a:t>Teenagers exhibit symptoms  more like those of adults, with less experience and  less developed coping skills. Their symptoms might include: flashbacks, emotional numbing or depression, nightmares, avoidance or withdrawal, peer relationship problems , substance abuse or high-risk behavior and a decreased in academic performance or school attendance </a:t>
            </a:r>
            <a:endParaRPr lang="en-US" dirty="0"/>
          </a:p>
        </p:txBody>
      </p:sp>
      <p:sp>
        <p:nvSpPr>
          <p:cNvPr id="4" name="Footer Placeholder 3"/>
          <p:cNvSpPr>
            <a:spLocks noGrp="1"/>
          </p:cNvSpPr>
          <p:nvPr>
            <p:ph type="ftr" sz="quarter" idx="11"/>
          </p:nvPr>
        </p:nvSpPr>
        <p:spPr>
          <a:xfrm>
            <a:off x="677334" y="6258087"/>
            <a:ext cx="6297612" cy="365125"/>
          </a:xfrm>
        </p:spPr>
        <p:txBody>
          <a:bodyPr/>
          <a:lstStyle/>
          <a:p>
            <a:r>
              <a:rPr lang="en-US" dirty="0" smtClean="0">
                <a:solidFill>
                  <a:prstClr val="black">
                    <a:tint val="75000"/>
                  </a:prstClr>
                </a:solidFill>
              </a:rPr>
              <a:t>Roberta's House  10/16/15</a:t>
            </a:r>
            <a:endParaRPr lang="en-US" dirty="0">
              <a:solidFill>
                <a:prstClr val="black">
                  <a:tint val="75000"/>
                </a:prstClr>
              </a:solidFill>
            </a:endParaRPr>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670576" y="210312"/>
            <a:ext cx="847344" cy="798576"/>
          </a:xfrm>
          <a:prstGeom prst="rect">
            <a:avLst/>
          </a:prstGeom>
        </p:spPr>
      </p:pic>
    </p:spTree>
    <p:extLst>
      <p:ext uri="{BB962C8B-B14F-4D97-AF65-F5344CB8AC3E}">
        <p14:creationId xmlns="" xmlns:p14="http://schemas.microsoft.com/office/powerpoint/2010/main" val="3736170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8488"/>
            <a:ext cx="8596668" cy="1320800"/>
          </a:xfrm>
        </p:spPr>
        <p:txBody>
          <a:bodyPr/>
          <a:lstStyle/>
          <a:p>
            <a:r>
              <a:rPr lang="en-US" dirty="0" smtClean="0"/>
              <a:t> How Can Schools Support Bereaved Students ? </a:t>
            </a:r>
            <a:endParaRPr lang="en-US" dirty="0"/>
          </a:p>
        </p:txBody>
      </p:sp>
      <p:sp>
        <p:nvSpPr>
          <p:cNvPr id="3" name="Content Placeholder 2"/>
          <p:cNvSpPr>
            <a:spLocks noGrp="1"/>
          </p:cNvSpPr>
          <p:nvPr>
            <p:ph idx="1"/>
          </p:nvPr>
        </p:nvSpPr>
        <p:spPr/>
        <p:txBody>
          <a:bodyPr>
            <a:normAutofit/>
          </a:bodyPr>
          <a:lstStyle/>
          <a:p>
            <a:r>
              <a:rPr lang="en-US" sz="2400" dirty="0" smtClean="0"/>
              <a:t> Many of the the reactions shared may have negative consequences on milieu behaviors and academic achievement . </a:t>
            </a:r>
          </a:p>
          <a:p>
            <a:r>
              <a:rPr lang="en-US" sz="2400" dirty="0" smtClean="0"/>
              <a:t>Program personnel can help to support youth during these difficult times.</a:t>
            </a:r>
          </a:p>
          <a:p>
            <a:r>
              <a:rPr lang="en-US" sz="2400" dirty="0" smtClean="0"/>
              <a:t>After a loss youth will likely need some support to help them cope with their feelings as well as to adjust back into their routine.</a:t>
            </a:r>
          </a:p>
          <a:p>
            <a:endParaRPr lang="en-US" sz="2400" dirty="0"/>
          </a:p>
        </p:txBody>
      </p:sp>
      <p:sp>
        <p:nvSpPr>
          <p:cNvPr id="5" name="Footer Placeholder 4"/>
          <p:cNvSpPr>
            <a:spLocks noGrp="1"/>
          </p:cNvSpPr>
          <p:nvPr>
            <p:ph type="ftr" sz="quarter" idx="11"/>
          </p:nvPr>
        </p:nvSpPr>
        <p:spPr>
          <a:xfrm>
            <a:off x="677334" y="6271551"/>
            <a:ext cx="6297612" cy="365125"/>
          </a:xfrm>
        </p:spPr>
        <p:txBody>
          <a:bodyPr/>
          <a:lstStyle/>
          <a:p>
            <a:r>
              <a:rPr lang="en-US" dirty="0" smtClean="0"/>
              <a:t>Roberta's House  7/29/15</a:t>
            </a:r>
            <a:endParaRPr lang="en-US" dirty="0"/>
          </a:p>
        </p:txBody>
      </p:sp>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751476" y="379411"/>
            <a:ext cx="847344" cy="798576"/>
          </a:xfrm>
          <a:prstGeom prst="rect">
            <a:avLst/>
          </a:prstGeom>
        </p:spPr>
      </p:pic>
    </p:spTree>
    <p:extLst>
      <p:ext uri="{BB962C8B-B14F-4D97-AF65-F5344CB8AC3E}">
        <p14:creationId xmlns="" xmlns:p14="http://schemas.microsoft.com/office/powerpoint/2010/main" val="1949171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854</TotalTime>
  <Words>1179</Words>
  <Application>Microsoft Office PowerPoint</Application>
  <PresentationFormat>Custom</PresentationFormat>
  <Paragraphs>128</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Facet</vt:lpstr>
      <vt:lpstr>       Growing Through Loss</vt:lpstr>
      <vt:lpstr>                           Roberta’s House  History                        </vt:lpstr>
      <vt:lpstr>                                 </vt:lpstr>
      <vt:lpstr>                          </vt:lpstr>
      <vt:lpstr> Roberta’s House Motto </vt:lpstr>
      <vt:lpstr>Facts Regarding Grieving Children and Youth</vt:lpstr>
      <vt:lpstr>Providing Support for Children and Youth    </vt:lpstr>
      <vt:lpstr>What  Are Typical Grief Reactions?</vt:lpstr>
      <vt:lpstr> How Can Schools Support Bereaved Students ? </vt:lpstr>
      <vt:lpstr>              Levels of Support</vt:lpstr>
      <vt:lpstr>              Preparing To Assist When Needed     </vt:lpstr>
      <vt:lpstr>Preparing to Assist When Needed</vt:lpstr>
      <vt:lpstr>   Signs That Additional Help is Needed  </vt:lpstr>
      <vt:lpstr>Roberta’s House School Base Program </vt:lpstr>
      <vt:lpstr>Recommended Resources </vt:lpstr>
      <vt:lpstr>Outcomes</vt:lpstr>
      <vt:lpstr> Roberta’s House Motto </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Through Grief</dc:title>
  <dc:creator>Microsoft account</dc:creator>
  <cp:lastModifiedBy>DHRAdmin</cp:lastModifiedBy>
  <cp:revision>78</cp:revision>
  <cp:lastPrinted>2016-02-23T16:48:29Z</cp:lastPrinted>
  <dcterms:created xsi:type="dcterms:W3CDTF">2015-03-27T10:51:17Z</dcterms:created>
  <dcterms:modified xsi:type="dcterms:W3CDTF">2016-02-25T17:56:34Z</dcterms:modified>
</cp:coreProperties>
</file>